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59" r:id="rId22"/>
    <p:sldId id="262" r:id="rId23"/>
    <p:sldId id="261" r:id="rId24"/>
    <p:sldId id="263" r:id="rId25"/>
    <p:sldId id="260" r:id="rId26"/>
    <p:sldId id="265" r:id="rId27"/>
    <p:sldId id="266"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3E6FE-2269-428A-AFC3-092106EE3C19}" type="datetimeFigureOut">
              <a:rPr lang="en-US" smtClean="0"/>
              <a:t>7/13/2016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7BC56-C34D-40F2-9A7E-987050CE9FA6}" type="slidenum">
              <a:rPr lang="en-US" smtClean="0"/>
              <a:t>‹#›</a:t>
            </a:fld>
            <a:endParaRPr lang="en-US"/>
          </a:p>
        </p:txBody>
      </p:sp>
    </p:spTree>
    <p:extLst>
      <p:ext uri="{BB962C8B-B14F-4D97-AF65-F5344CB8AC3E}">
        <p14:creationId xmlns:p14="http://schemas.microsoft.com/office/powerpoint/2010/main" val="262517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A9D48-A408-4158-8317-520DD5146259}" type="slidenum">
              <a:rPr lang="en-US" altLang="en-US"/>
              <a:pPr/>
              <a:t>2</a:t>
            </a:fld>
            <a:endParaRPr lang="en-US" altLang="en-US"/>
          </a:p>
        </p:txBody>
      </p:sp>
      <p:sp>
        <p:nvSpPr>
          <p:cNvPr id="13314" name="Rectangle 2"/>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40114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57A14-5A25-46BF-AC96-93551DF1D9CE}" type="slidenum">
              <a:rPr lang="en-US" altLang="en-US"/>
              <a:pPr/>
              <a:t>3</a:t>
            </a:fld>
            <a:endParaRPr lang="en-US" altLang="en-US"/>
          </a:p>
        </p:txBody>
      </p:sp>
      <p:sp>
        <p:nvSpPr>
          <p:cNvPr id="15362" name="Rectangle 2"/>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49090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8C4D3-9EA9-4672-8DB1-023F31D7F689}" type="slidenum">
              <a:rPr lang="en-US" altLang="en-US"/>
              <a:pPr/>
              <a:t>4</a:t>
            </a:fld>
            <a:endParaRPr lang="en-US" altLang="en-US"/>
          </a:p>
        </p:txBody>
      </p:sp>
      <p:sp>
        <p:nvSpPr>
          <p:cNvPr id="17410" name="Rectangle 2"/>
          <p:cNvSpPr>
            <a:spLocks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3"/>
          <p:cNvSpPr>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en-US" altLang="en-US"/>
          </a:p>
        </p:txBody>
      </p:sp>
    </p:spTree>
    <p:extLst>
      <p:ext uri="{BB962C8B-B14F-4D97-AF65-F5344CB8AC3E}">
        <p14:creationId xmlns:p14="http://schemas.microsoft.com/office/powerpoint/2010/main" val="237580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32775-38D6-4889-BAD8-E697F69F2280}" type="slidenum">
              <a:rPr lang="en-US" altLang="en-US"/>
              <a:pPr/>
              <a:t>10</a:t>
            </a:fld>
            <a:endParaRPr lang="en-US" altLang="en-US"/>
          </a:p>
        </p:txBody>
      </p:sp>
      <p:sp>
        <p:nvSpPr>
          <p:cNvPr id="41986" name="Rectangle 2"/>
          <p:cNvSpPr>
            <a:spLocks noChangeArrowheads="1" noTextEdit="1"/>
          </p:cNvSpPr>
          <p:nvPr>
            <p:ph type="sldImg"/>
          </p:nvPr>
        </p:nvSpPr>
        <p:spPr bwMode="auto">
          <a:xfrm>
            <a:off x="1144588" y="685800"/>
            <a:ext cx="4570412" cy="3427413"/>
          </a:xfrm>
          <a:prstGeom prst="rect">
            <a:avLst/>
          </a:prstGeom>
          <a:solidFill>
            <a:srgbClr val="FFFFFF"/>
          </a:solidFill>
          <a:ln>
            <a:solidFill>
              <a:srgbClr val="000000"/>
            </a:solidFill>
            <a:miter lim="800000"/>
            <a:headEnd/>
            <a:tailEnd/>
          </a:ln>
        </p:spPr>
      </p:sp>
      <p:sp>
        <p:nvSpPr>
          <p:cNvPr id="4198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6493" tIns="43247" rIns="86493" bIns="43247"/>
          <a:lstStyle/>
          <a:p>
            <a:r>
              <a:rPr lang="en-US" altLang="en-US"/>
              <a:t>If you need to change direction, pivot rather than twist.  Lifting improperly and then twisting triples your risk of a back injury.</a:t>
            </a:r>
          </a:p>
        </p:txBody>
      </p:sp>
    </p:spTree>
    <p:extLst>
      <p:ext uri="{BB962C8B-B14F-4D97-AF65-F5344CB8AC3E}">
        <p14:creationId xmlns:p14="http://schemas.microsoft.com/office/powerpoint/2010/main" val="173852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31BD0-59DD-44E5-A814-D4C55F54CFC8}" type="slidenum">
              <a:rPr lang="en-US" altLang="en-US"/>
              <a:pPr/>
              <a:t>17</a:t>
            </a:fld>
            <a:endParaRPr lang="en-US" altLang="en-US"/>
          </a:p>
        </p:txBody>
      </p:sp>
      <p:sp>
        <p:nvSpPr>
          <p:cNvPr id="49154" name="Rectangle 2"/>
          <p:cNvSpPr>
            <a:spLocks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49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0743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A1E9E-7789-4B62-B5C5-E98EA1DD6D41}" type="slidenum">
              <a:rPr lang="en-US" altLang="en-US"/>
              <a:pPr/>
              <a:t>19</a:t>
            </a:fld>
            <a:endParaRPr lang="en-US" altLang="en-US"/>
          </a:p>
        </p:txBody>
      </p:sp>
      <p:sp>
        <p:nvSpPr>
          <p:cNvPr id="55298" name="Rectangle 2"/>
          <p:cNvSpPr>
            <a:spLocks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52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81993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DA1F9-3024-4F87-92C9-C6969F9EE18F}" type="slidenum">
              <a:rPr lang="en-US" altLang="en-US"/>
              <a:pPr/>
              <a:t>20</a:t>
            </a:fld>
            <a:endParaRPr lang="en-US" altLang="en-US"/>
          </a:p>
        </p:txBody>
      </p:sp>
      <p:sp>
        <p:nvSpPr>
          <p:cNvPr id="57346" name="Rectangle 2"/>
          <p:cNvSpPr>
            <a:spLocks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57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567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5573D3-6E4B-4D94-92D4-57C22426CADC}"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573D3-6E4B-4D94-92D4-57C22426CADC}"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573D3-6E4B-4D94-92D4-57C22426CADC}"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55B1047-9A69-4ADD-B4DE-1D9A598F584B}" type="slidenum">
              <a:rPr lang="en-US" altLang="en-US"/>
              <a:pPr/>
              <a:t>‹#›</a:t>
            </a:fld>
            <a:endParaRPr lang="en-US" altLang="en-US"/>
          </a:p>
        </p:txBody>
      </p:sp>
    </p:spTree>
    <p:extLst>
      <p:ext uri="{BB962C8B-B14F-4D97-AF65-F5344CB8AC3E}">
        <p14:creationId xmlns:p14="http://schemas.microsoft.com/office/powerpoint/2010/main" val="1133882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US"/>
          </a:p>
        </p:txBody>
      </p:sp>
      <p:sp>
        <p:nvSpPr>
          <p:cNvPr id="3" name="Online Image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30519F2-4FAC-4710-BADB-4D0BFBF37304}" type="slidenum">
              <a:rPr lang="en-US" altLang="en-US"/>
              <a:pPr/>
              <a:t>‹#›</a:t>
            </a:fld>
            <a:endParaRPr lang="en-US" altLang="en-US"/>
          </a:p>
        </p:txBody>
      </p:sp>
    </p:spTree>
    <p:extLst>
      <p:ext uri="{BB962C8B-B14F-4D97-AF65-F5344CB8AC3E}">
        <p14:creationId xmlns:p14="http://schemas.microsoft.com/office/powerpoint/2010/main" val="334648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5573D3-6E4B-4D94-92D4-57C22426CADC}"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573D3-6E4B-4D94-92D4-57C22426CADC}" type="datetimeFigureOut">
              <a:rPr lang="en-US" smtClean="0"/>
              <a:pPr/>
              <a:t>7/13/2016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5573D3-6E4B-4D94-92D4-57C22426CADC}"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5573D3-6E4B-4D94-92D4-57C22426CADC}" type="datetimeFigureOut">
              <a:rPr lang="en-US" smtClean="0"/>
              <a:pPr/>
              <a:t>7/13/2016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5573D3-6E4B-4D94-92D4-57C22426CADC}" type="datetimeFigureOut">
              <a:rPr lang="en-US" smtClean="0"/>
              <a:pPr/>
              <a:t>7/13/2016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573D3-6E4B-4D94-92D4-57C22426CADC}" type="datetimeFigureOut">
              <a:rPr lang="en-US" smtClean="0"/>
              <a:pPr/>
              <a:t>7/13/2016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573D3-6E4B-4D94-92D4-57C22426CADC}"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573D3-6E4B-4D94-92D4-57C22426CADC}" type="datetimeFigureOut">
              <a:rPr lang="en-US" smtClean="0"/>
              <a:pPr/>
              <a:t>7/13/2016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93F3B-1312-497D-8CCD-87C5D2999D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573D3-6E4B-4D94-92D4-57C22426CADC}" type="datetimeFigureOut">
              <a:rPr lang="en-US" smtClean="0"/>
              <a:pPr/>
              <a:t>7/13/2016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93F3B-1312-497D-8CCD-87C5D2999D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fin.ucar.edu/sass/safety/ucar_sass/ergo/mouse_pad.gi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hyperlink" Target="mailto:Info@ferrotig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971800" y="152400"/>
            <a:ext cx="3276600" cy="685800"/>
          </a:xfrm>
          <a:solidFill>
            <a:schemeClr val="bg1"/>
          </a:solidFill>
        </p:spPr>
        <p:txBody>
          <a:bodyPr anchor="ctr">
            <a:normAutofit fontScale="90000"/>
          </a:bodyPr>
          <a:lstStyle/>
          <a:p>
            <a:r>
              <a:rPr lang="en-US" altLang="en-US" sz="4400" b="1"/>
              <a:t>Ergonomics</a:t>
            </a:r>
          </a:p>
        </p:txBody>
      </p:sp>
      <p:pic>
        <p:nvPicPr>
          <p:cNvPr id="33795" name="Picture 3"/>
          <p:cNvPicPr>
            <a:picLocks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609600" y="1219200"/>
            <a:ext cx="3962400" cy="2895600"/>
          </a:xfrm>
          <a:solidFill>
            <a:schemeClr val="bg1"/>
          </a:solidFill>
          <a:ln/>
          <a:extLst>
            <a:ext uri="{91240B29-F687-4F45-9708-019B960494DF}">
              <a14:hiddenLine xmlns:a14="http://schemas.microsoft.com/office/drawing/2010/main" w="12700">
                <a:solidFill>
                  <a:schemeClr val="tx1"/>
                </a:solidFill>
                <a:miter lim="800000"/>
                <a:headEnd/>
                <a:tailEnd/>
              </a14:hiddenLine>
            </a:ext>
          </a:extLst>
        </p:spPr>
      </p:pic>
      <p:pic>
        <p:nvPicPr>
          <p:cNvPr id="33796" name="Picture 4" descr="PE0345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286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J0198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91000"/>
            <a:ext cx="2362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86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467600" cy="1143000"/>
          </a:xfrm>
        </p:spPr>
        <p:txBody>
          <a:bodyPr/>
          <a:lstStyle/>
          <a:p>
            <a:r>
              <a:rPr lang="en-US" altLang="en-US"/>
              <a:t>Steps to Prevent Back Injuries</a:t>
            </a:r>
          </a:p>
        </p:txBody>
      </p:sp>
      <p:sp>
        <p:nvSpPr>
          <p:cNvPr id="40963" name="Rectangle 3"/>
          <p:cNvSpPr>
            <a:spLocks noGrp="1" noChangeArrowheads="1"/>
          </p:cNvSpPr>
          <p:nvPr>
            <p:ph type="body" sz="half" idx="1"/>
          </p:nvPr>
        </p:nvSpPr>
        <p:spPr/>
        <p:txBody>
          <a:bodyPr/>
          <a:lstStyle/>
          <a:p>
            <a:r>
              <a:rPr lang="en-US" altLang="en-US" sz="2800"/>
              <a:t>Avoid twisting motion as you move objects</a:t>
            </a:r>
          </a:p>
          <a:p>
            <a:endParaRPr lang="en-US" altLang="en-US" sz="2400"/>
          </a:p>
        </p:txBody>
      </p:sp>
      <p:pic>
        <p:nvPicPr>
          <p:cNvPr id="40964" name="Picture 4" descr="S:\Stock photos, by topic\ergonomics\MVC-773F.JPG"/>
          <p:cNvPicPr>
            <a:picLocks noChangeAspect="1" noChangeArrowheads="1"/>
          </p:cNvPicPr>
          <p:nvPr>
            <p:ph type="clipArt"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343400" y="1143000"/>
            <a:ext cx="4037013" cy="5257800"/>
          </a:xfrm>
        </p:spPr>
      </p:pic>
      <p:sp>
        <p:nvSpPr>
          <p:cNvPr id="40965" name="Oval 5"/>
          <p:cNvSpPr>
            <a:spLocks noChangeArrowheads="1"/>
          </p:cNvSpPr>
          <p:nvPr/>
        </p:nvSpPr>
        <p:spPr bwMode="auto">
          <a:xfrm>
            <a:off x="4343400" y="1752600"/>
            <a:ext cx="4038600" cy="3886200"/>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p:cNvSpPr>
            <a:spLocks noChangeShapeType="1"/>
          </p:cNvSpPr>
          <p:nvPr/>
        </p:nvSpPr>
        <p:spPr bwMode="auto">
          <a:xfrm>
            <a:off x="4876800" y="2514600"/>
            <a:ext cx="3200400" cy="23622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6632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r>
              <a:rPr lang="en-US" altLang="en-US"/>
              <a:t>What’s Wrong in This Picture?</a:t>
            </a:r>
          </a:p>
        </p:txBody>
      </p:sp>
      <p:sp>
        <p:nvSpPr>
          <p:cNvPr id="45059" name="Rectangle 3"/>
          <p:cNvSpPr>
            <a:spLocks noGrp="1" noChangeArrowheads="1"/>
          </p:cNvSpPr>
          <p:nvPr>
            <p:ph type="body" sz="half" idx="2"/>
          </p:nvPr>
        </p:nvSpPr>
        <p:spPr>
          <a:xfrm>
            <a:off x="4648200" y="1295400"/>
            <a:ext cx="3810000" cy="4800600"/>
          </a:xfrm>
        </p:spPr>
        <p:txBody>
          <a:bodyPr/>
          <a:lstStyle/>
          <a:p>
            <a:r>
              <a:rPr lang="en-US" altLang="en-US" sz="2800"/>
              <a:t>A 10 pound box held close to the body exerts 10 pounds of pressure on the lower back.  That same 10 pound box held out from the body exerts 100 pounds of pressure on the lower back</a:t>
            </a:r>
          </a:p>
          <a:p>
            <a:endParaRPr lang="en-US" altLang="en-US" sz="2800"/>
          </a:p>
        </p:txBody>
      </p:sp>
      <p:pic>
        <p:nvPicPr>
          <p:cNvPr id="45060" name="Picture 4" descr="S:\Stock photos, by topic\ergonomics\MVC-778F.JPG"/>
          <p:cNvPicPr>
            <a:picLocks noChangeAspect="1" noChangeArrowheads="1"/>
          </p:cNvPicPr>
          <p:nvPr>
            <p:ph type="clipArt" sz="half" idx="1"/>
          </p:nvPr>
        </p:nvPicPr>
        <p:blipFill>
          <a:blip r:embed="rId2">
            <a:lum bright="12000" contrast="24000"/>
            <a:extLst>
              <a:ext uri="{28A0092B-C50C-407E-A947-70E740481C1C}">
                <a14:useLocalDpi xmlns:a14="http://schemas.microsoft.com/office/drawing/2010/main" val="0"/>
              </a:ext>
            </a:extLst>
          </a:blip>
          <a:srcRect/>
          <a:stretch>
            <a:fillRect/>
          </a:stretch>
        </p:blipFill>
        <p:spPr>
          <a:xfrm>
            <a:off x="838200" y="914400"/>
            <a:ext cx="3405188"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Oval 5"/>
          <p:cNvSpPr>
            <a:spLocks noChangeArrowheads="1"/>
          </p:cNvSpPr>
          <p:nvPr/>
        </p:nvSpPr>
        <p:spPr bwMode="auto">
          <a:xfrm>
            <a:off x="1066800" y="2133600"/>
            <a:ext cx="3581400" cy="3505200"/>
          </a:xfrm>
          <a:prstGeom prst="ellipse">
            <a:avLst/>
          </a:prstGeom>
          <a:noFill/>
          <a:ln w="762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Line 6"/>
          <p:cNvSpPr>
            <a:spLocks noChangeShapeType="1"/>
          </p:cNvSpPr>
          <p:nvPr/>
        </p:nvSpPr>
        <p:spPr bwMode="auto">
          <a:xfrm>
            <a:off x="1447800" y="2743200"/>
            <a:ext cx="2667000" cy="23622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72199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up)">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Lifting</a:t>
            </a:r>
          </a:p>
        </p:txBody>
      </p:sp>
      <p:sp>
        <p:nvSpPr>
          <p:cNvPr id="38915" name="Rectangle 3"/>
          <p:cNvSpPr>
            <a:spLocks noGrp="1" noChangeArrowheads="1"/>
          </p:cNvSpPr>
          <p:nvPr>
            <p:ph type="body" sz="half" idx="2"/>
          </p:nvPr>
        </p:nvSpPr>
        <p:spPr>
          <a:xfrm>
            <a:off x="4648200" y="1905000"/>
            <a:ext cx="3810000" cy="4191000"/>
          </a:xfrm>
          <a:noFill/>
          <a:ln/>
        </p:spPr>
        <p:txBody>
          <a:bodyPr/>
          <a:lstStyle/>
          <a:p>
            <a:r>
              <a:rPr lang="en-US" altLang="en-US" sz="2800"/>
              <a:t>Tuck your arms and elbows into your side and your chin into your neck.</a:t>
            </a:r>
          </a:p>
          <a:p>
            <a:endParaRPr lang="en-US" altLang="en-US" sz="2400"/>
          </a:p>
        </p:txBody>
      </p:sp>
      <p:pic>
        <p:nvPicPr>
          <p:cNvPr id="38916" name="Picture 4" descr="S:\Stock photos, by topic\ergonomics\MVC-772F.JPG"/>
          <p:cNvPicPr>
            <a:picLocks noChangeAspect="1" noChangeArrowheads="1"/>
          </p:cNvPicPr>
          <p:nvPr>
            <p:ph type="clipArt" sz="half" idx="1"/>
          </p:nvPr>
        </p:nvPicPr>
        <p:blipFill>
          <a:blip r:embed="rId2">
            <a:lum bright="18000" contrast="18000"/>
            <a:extLst>
              <a:ext uri="{28A0092B-C50C-407E-A947-70E740481C1C}">
                <a14:useLocalDpi xmlns:a14="http://schemas.microsoft.com/office/drawing/2010/main" val="0"/>
              </a:ext>
            </a:extLst>
          </a:blip>
          <a:srcRect/>
          <a:stretch>
            <a:fillRect/>
          </a:stretch>
        </p:blipFill>
        <p:spPr>
          <a:xfrm>
            <a:off x="990600" y="838200"/>
            <a:ext cx="2660650" cy="5410200"/>
          </a:xfrm>
          <a:noFill/>
          <a:ln/>
        </p:spPr>
      </p:pic>
    </p:spTree>
    <p:extLst>
      <p:ext uri="{BB962C8B-B14F-4D97-AF65-F5344CB8AC3E}">
        <p14:creationId xmlns:p14="http://schemas.microsoft.com/office/powerpoint/2010/main" val="4235329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1"/>
          </p:nvPr>
        </p:nvSpPr>
        <p:spPr>
          <a:xfrm>
            <a:off x="4876800" y="1447800"/>
            <a:ext cx="3352800" cy="4572000"/>
          </a:xfrm>
        </p:spPr>
        <p:txBody>
          <a:bodyPr/>
          <a:lstStyle/>
          <a:p>
            <a:r>
              <a:rPr lang="en-US" altLang="en-US" sz="2800"/>
              <a:t>Do not reach for things above your head or out of reach</a:t>
            </a:r>
          </a:p>
          <a:p>
            <a:r>
              <a:rPr lang="en-US" altLang="en-US" sz="2800"/>
              <a:t>Heavy items should be kept between 30-50” from floor to eliminate need for reaching</a:t>
            </a:r>
          </a:p>
        </p:txBody>
      </p:sp>
      <p:sp>
        <p:nvSpPr>
          <p:cNvPr id="43011" name="Text Box 3"/>
          <p:cNvSpPr txBox="1">
            <a:spLocks noChangeArrowheads="1"/>
          </p:cNvSpPr>
          <p:nvPr/>
        </p:nvSpPr>
        <p:spPr bwMode="auto">
          <a:xfrm>
            <a:off x="5943600" y="243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altLang="en-US"/>
          </a:p>
        </p:txBody>
      </p:sp>
      <p:sp>
        <p:nvSpPr>
          <p:cNvPr id="43012" name="Rectangle 4"/>
          <p:cNvSpPr>
            <a:spLocks noChangeArrowheads="1"/>
          </p:cNvSpPr>
          <p:nvPr>
            <p:ph type="title"/>
          </p:nvPr>
        </p:nvSpPr>
        <p:spPr>
          <a:xfrm>
            <a:off x="685800" y="0"/>
            <a:ext cx="7772400" cy="1143000"/>
          </a:xfrm>
          <a:noFill/>
          <a:ln/>
        </p:spPr>
        <p:txBody>
          <a:bodyPr/>
          <a:lstStyle/>
          <a:p>
            <a:r>
              <a:rPr lang="en-US" altLang="en-US"/>
              <a:t>Steps to Prevent Back Injuries</a:t>
            </a:r>
          </a:p>
        </p:txBody>
      </p:sp>
      <p:pic>
        <p:nvPicPr>
          <p:cNvPr id="43013" name="Picture 5" descr="S:\Stock photos, by topic\ergonomics\MVC-775F.JPG"/>
          <p:cNvPicPr>
            <a:picLocks noChangeAspect="1" noChangeArrowheads="1"/>
          </p:cNvPicPr>
          <p:nvPr>
            <p:ph type="clipArt" sz="half" idx="2"/>
          </p:nvPr>
        </p:nvPicPr>
        <p:blipFill>
          <a:blip r:embed="rId2">
            <a:lum bright="6000" contrast="24000"/>
            <a:extLst>
              <a:ext uri="{28A0092B-C50C-407E-A947-70E740481C1C}">
                <a14:useLocalDpi xmlns:a14="http://schemas.microsoft.com/office/drawing/2010/main" val="0"/>
              </a:ext>
            </a:extLst>
          </a:blip>
          <a:srcRect/>
          <a:stretch>
            <a:fillRect/>
          </a:stretch>
        </p:blipFill>
        <p:spPr>
          <a:xfrm>
            <a:off x="457200" y="990600"/>
            <a:ext cx="3592513" cy="5486400"/>
          </a:xfrm>
        </p:spPr>
      </p:pic>
    </p:spTree>
    <p:extLst>
      <p:ext uri="{BB962C8B-B14F-4D97-AF65-F5344CB8AC3E}">
        <p14:creationId xmlns:p14="http://schemas.microsoft.com/office/powerpoint/2010/main" val="74879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143000"/>
          </a:xfrm>
        </p:spPr>
        <p:txBody>
          <a:bodyPr/>
          <a:lstStyle/>
          <a:p>
            <a:r>
              <a:rPr lang="en-US" altLang="en-US"/>
              <a:t>Lowering from a High Place</a:t>
            </a:r>
          </a:p>
        </p:txBody>
      </p:sp>
      <p:sp>
        <p:nvSpPr>
          <p:cNvPr id="44035" name="Rectangle 3"/>
          <p:cNvSpPr>
            <a:spLocks noGrp="1" noChangeArrowheads="1"/>
          </p:cNvSpPr>
          <p:nvPr>
            <p:ph type="body" sz="half" idx="2"/>
          </p:nvPr>
        </p:nvSpPr>
        <p:spPr>
          <a:xfrm>
            <a:off x="5029200" y="1524000"/>
            <a:ext cx="3429000" cy="4572000"/>
          </a:xfrm>
        </p:spPr>
        <p:txBody>
          <a:bodyPr/>
          <a:lstStyle/>
          <a:p>
            <a:r>
              <a:rPr lang="en-US" altLang="en-US" sz="2800"/>
              <a:t>Lighten load, if possible</a:t>
            </a:r>
          </a:p>
          <a:p>
            <a:r>
              <a:rPr lang="en-US" altLang="en-US" sz="2800"/>
              <a:t>Stand on something sturdy with one foot in front of the other</a:t>
            </a:r>
          </a:p>
          <a:p>
            <a:r>
              <a:rPr lang="en-US" altLang="en-US" sz="2800"/>
              <a:t>Get help if load is awkward or heavy</a:t>
            </a:r>
          </a:p>
        </p:txBody>
      </p:sp>
      <p:pic>
        <p:nvPicPr>
          <p:cNvPr id="44036" name="Picture 4" descr="A:\MVC-001F.JPG"/>
          <p:cNvPicPr>
            <a:picLocks noChangeAspect="1" noChangeArrowheads="1"/>
          </p:cNvPicPr>
          <p:nvPr>
            <p:ph type="clipArt" sz="half"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381000" y="914400"/>
            <a:ext cx="4059238"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13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r>
              <a:rPr lang="en-US" altLang="en-US"/>
              <a:t>What’s Wrong in This Picture?</a:t>
            </a:r>
          </a:p>
        </p:txBody>
      </p:sp>
      <p:sp>
        <p:nvSpPr>
          <p:cNvPr id="46083" name="Rectangle 3"/>
          <p:cNvSpPr>
            <a:spLocks noGrp="1" noChangeArrowheads="1"/>
          </p:cNvSpPr>
          <p:nvPr>
            <p:ph type="body" sz="half" idx="2"/>
          </p:nvPr>
        </p:nvSpPr>
        <p:spPr>
          <a:xfrm>
            <a:off x="5562600" y="1524000"/>
            <a:ext cx="2971800" cy="4114800"/>
          </a:xfrm>
        </p:spPr>
        <p:txBody>
          <a:bodyPr/>
          <a:lstStyle/>
          <a:p>
            <a:r>
              <a:rPr lang="en-US" altLang="en-US" sz="2800"/>
              <a:t>Ladder is too heavy and awkward to carry alone – request assistance from co-worker</a:t>
            </a:r>
          </a:p>
        </p:txBody>
      </p:sp>
      <p:pic>
        <p:nvPicPr>
          <p:cNvPr id="46084" name="Picture 4" descr="S:\Stock photos, by topic\Safety\ladders\MVC-003S.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914400"/>
            <a:ext cx="4389438"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007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trips(downRight)">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609600" y="533400"/>
            <a:ext cx="7772400" cy="1143000"/>
          </a:xfrm>
        </p:spPr>
        <p:txBody>
          <a:bodyPr/>
          <a:lstStyle/>
          <a:p>
            <a:r>
              <a:rPr lang="en-US" altLang="en-US"/>
              <a:t>Ask for Help</a:t>
            </a:r>
          </a:p>
        </p:txBody>
      </p:sp>
      <p:sp>
        <p:nvSpPr>
          <p:cNvPr id="47107" name="Rectangle 1027"/>
          <p:cNvSpPr>
            <a:spLocks noGrp="1" noChangeArrowheads="1"/>
          </p:cNvSpPr>
          <p:nvPr>
            <p:ph type="body" sz="half" idx="2"/>
          </p:nvPr>
        </p:nvSpPr>
        <p:spPr>
          <a:xfrm>
            <a:off x="5715000" y="1981200"/>
            <a:ext cx="3124200" cy="4114800"/>
          </a:xfrm>
        </p:spPr>
        <p:txBody>
          <a:bodyPr/>
          <a:lstStyle/>
          <a:p>
            <a:r>
              <a:rPr lang="en-US" altLang="en-US" sz="2800"/>
              <a:t>If an item is too heavy or awkward to carry, request assistance from a co-worker</a:t>
            </a:r>
          </a:p>
        </p:txBody>
      </p:sp>
      <p:pic>
        <p:nvPicPr>
          <p:cNvPr id="47108" name="Picture 1028" descr="S:\Stock photos, by topic\Safety\ladders\MVC-005S.JPG"/>
          <p:cNvPicPr>
            <a:picLocks noChangeAspect="1" noChangeArrowheads="1"/>
          </p:cNvPicPr>
          <p:nvPr>
            <p:ph type="clipArt" sz="half" idx="1"/>
          </p:nvPr>
        </p:nvPicPr>
        <p:blipFill>
          <a:blip r:embed="rId2">
            <a:lum bright="12000" contrast="12000"/>
            <a:extLst>
              <a:ext uri="{28A0092B-C50C-407E-A947-70E740481C1C}">
                <a14:useLocalDpi xmlns:a14="http://schemas.microsoft.com/office/drawing/2010/main" val="0"/>
              </a:ext>
            </a:extLst>
          </a:blip>
          <a:srcRect l="9459"/>
          <a:stretch>
            <a:fillRect/>
          </a:stretch>
        </p:blipFill>
        <p:spPr>
          <a:xfrm>
            <a:off x="381000" y="1600200"/>
            <a:ext cx="5105400" cy="422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451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81000"/>
            <a:ext cx="7772400" cy="1143000"/>
          </a:xfrm>
        </p:spPr>
        <p:txBody>
          <a:bodyPr/>
          <a:lstStyle/>
          <a:p>
            <a:r>
              <a:rPr lang="en-US" altLang="en-US"/>
              <a:t>Awkward Postures</a:t>
            </a:r>
          </a:p>
        </p:txBody>
      </p:sp>
      <p:pic>
        <p:nvPicPr>
          <p:cNvPr id="48132" name="Picture 4" descr="Medical_Records_typing"/>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4294188" y="1643063"/>
            <a:ext cx="2243137" cy="2990850"/>
          </a:xfrm>
          <a:prstGeom prst="rect">
            <a:avLst/>
          </a:prstGeom>
          <a:noFill/>
          <a:extLst>
            <a:ext uri="{909E8E84-426E-40DD-AFC4-6F175D3DCCD1}">
              <a14:hiddenFill xmlns:a14="http://schemas.microsoft.com/office/drawing/2010/main">
                <a:solidFill>
                  <a:srgbClr val="FFFFFF"/>
                </a:solidFill>
              </a14:hiddenFill>
            </a:ext>
          </a:extLst>
        </p:spPr>
      </p:pic>
      <p:sp>
        <p:nvSpPr>
          <p:cNvPr id="48133" name="Freeform 5"/>
          <p:cNvSpPr>
            <a:spLocks/>
          </p:cNvSpPr>
          <p:nvPr/>
        </p:nvSpPr>
        <p:spPr bwMode="auto">
          <a:xfrm>
            <a:off x="5457825" y="2071688"/>
            <a:ext cx="765175" cy="2428875"/>
          </a:xfrm>
          <a:custGeom>
            <a:avLst/>
            <a:gdLst>
              <a:gd name="T0" fmla="*/ 0 w 456"/>
              <a:gd name="T1" fmla="*/ 0 h 1728"/>
              <a:gd name="T2" fmla="*/ 384 w 456"/>
              <a:gd name="T3" fmla="*/ 384 h 1728"/>
              <a:gd name="T4" fmla="*/ 432 w 456"/>
              <a:gd name="T5" fmla="*/ 1728 h 1728"/>
            </a:gdLst>
            <a:ahLst/>
            <a:cxnLst>
              <a:cxn ang="0">
                <a:pos x="T0" y="T1"/>
              </a:cxn>
              <a:cxn ang="0">
                <a:pos x="T2" y="T3"/>
              </a:cxn>
              <a:cxn ang="0">
                <a:pos x="T4" y="T5"/>
              </a:cxn>
            </a:cxnLst>
            <a:rect l="0" t="0" r="r" b="b"/>
            <a:pathLst>
              <a:path w="456" h="1728">
                <a:moveTo>
                  <a:pt x="0" y="0"/>
                </a:moveTo>
                <a:cubicBezTo>
                  <a:pt x="156" y="48"/>
                  <a:pt x="312" y="96"/>
                  <a:pt x="384" y="384"/>
                </a:cubicBezTo>
                <a:cubicBezTo>
                  <a:pt x="456" y="672"/>
                  <a:pt x="424" y="1504"/>
                  <a:pt x="432" y="1728"/>
                </a:cubicBezTo>
              </a:path>
            </a:pathLst>
          </a:custGeom>
          <a:noFill/>
          <a:ln w="25400" cap="flat" cmpd="sng">
            <a:solidFill>
              <a:srgbClr val="FFFF99"/>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Text Box 6"/>
          <p:cNvSpPr txBox="1">
            <a:spLocks noChangeArrowheads="1"/>
          </p:cNvSpPr>
          <p:nvPr/>
        </p:nvSpPr>
        <p:spPr bwMode="auto">
          <a:xfrm>
            <a:off x="4294188" y="4643438"/>
            <a:ext cx="2182812" cy="148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Before: Lab technician tilts his neck forward to view the screen into a non-neutral posture.  He also bends over resting on his forearms to write on the documents.</a:t>
            </a:r>
            <a:endParaRPr lang="en-US" altLang="en-US" sz="1100">
              <a:latin typeface="Arial" panose="020B0604020202020204" pitchFamily="34" charset="0"/>
            </a:endParaRPr>
          </a:p>
        </p:txBody>
      </p:sp>
      <p:sp>
        <p:nvSpPr>
          <p:cNvPr id="48135" name="Text Box 7"/>
          <p:cNvSpPr txBox="1">
            <a:spLocks noChangeArrowheads="1"/>
          </p:cNvSpPr>
          <p:nvPr/>
        </p:nvSpPr>
        <p:spPr bwMode="auto">
          <a:xfrm>
            <a:off x="6623050" y="4643438"/>
            <a:ext cx="2320925" cy="188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Ergonomic Improvement: Sailor easily views the screen from a neutral posture.  The workstation adjusts to accommodate different working heights and users. When standing, work should be about elbow height.</a:t>
            </a:r>
            <a:r>
              <a:rPr lang="en-US" altLang="en-US" sz="1300">
                <a:solidFill>
                  <a:srgbClr val="FF6600"/>
                </a:solidFill>
                <a:latin typeface="Arial" panose="020B0604020202020204" pitchFamily="34" charset="0"/>
              </a:rPr>
              <a:t> </a:t>
            </a:r>
            <a:endParaRPr lang="en-US" altLang="en-US" sz="1100">
              <a:latin typeface="Arial" panose="020B0604020202020204" pitchFamily="34" charset="0"/>
            </a:endParaRPr>
          </a:p>
        </p:txBody>
      </p:sp>
      <p:sp>
        <p:nvSpPr>
          <p:cNvPr id="48136" name="Text Box 8"/>
          <p:cNvSpPr txBox="1">
            <a:spLocks noChangeArrowheads="1"/>
          </p:cNvSpPr>
          <p:nvPr/>
        </p:nvSpPr>
        <p:spPr bwMode="auto">
          <a:xfrm>
            <a:off x="304800" y="1884363"/>
            <a:ext cx="3843338" cy="183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2300">
                <a:latin typeface="Arial" panose="020B0604020202020204" pitchFamily="34" charset="0"/>
              </a:rPr>
              <a:t>Awkward  or unsupported postures that stretch physical limits, can compress nerves and irritate tendons</a:t>
            </a:r>
          </a:p>
        </p:txBody>
      </p:sp>
      <p:pic>
        <p:nvPicPr>
          <p:cNvPr id="48137" name="Picture 9" descr="nostra scope inproved"/>
          <p:cNvPicPr>
            <a:picLocks noChangeAspect="1" noChangeArrowheads="1"/>
          </p:cNvPicPr>
          <p:nvPr/>
        </p:nvPicPr>
        <p:blipFill>
          <a:blip r:embed="rId4">
            <a:extLst>
              <a:ext uri="{28A0092B-C50C-407E-A947-70E740481C1C}">
                <a14:useLocalDpi xmlns:a14="http://schemas.microsoft.com/office/drawing/2010/main" val="0"/>
              </a:ext>
            </a:extLst>
          </a:blip>
          <a:srcRect l="51959" b="8696"/>
          <a:stretch>
            <a:fillRect/>
          </a:stretch>
        </p:blipFill>
        <p:spPr bwMode="auto">
          <a:xfrm>
            <a:off x="6599238" y="1643063"/>
            <a:ext cx="2120900" cy="3000375"/>
          </a:xfrm>
          <a:prstGeom prst="rect">
            <a:avLst/>
          </a:prstGeom>
          <a:noFill/>
          <a:extLst>
            <a:ext uri="{909E8E84-426E-40DD-AFC4-6F175D3DCCD1}">
              <a14:hiddenFill xmlns:a14="http://schemas.microsoft.com/office/drawing/2010/main">
                <a:solidFill>
                  <a:srgbClr val="FFFFFF"/>
                </a:solidFill>
              </a14:hiddenFill>
            </a:ext>
          </a:extLst>
        </p:spPr>
      </p:pic>
      <p:sp>
        <p:nvSpPr>
          <p:cNvPr id="48138" name="Line 10"/>
          <p:cNvSpPr>
            <a:spLocks noChangeShapeType="1"/>
          </p:cNvSpPr>
          <p:nvPr/>
        </p:nvSpPr>
        <p:spPr bwMode="auto">
          <a:xfrm>
            <a:off x="8296275" y="1928813"/>
            <a:ext cx="0" cy="2643187"/>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82388730"/>
      </p:ext>
    </p:extLst>
  </p:cSld>
  <p:clrMapOvr>
    <a:masterClrMapping/>
  </p:clrMapOvr>
  <p:transition advClick="0" advTm="10600">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ouse_pa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5943600" cy="475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Rectangle 3"/>
          <p:cNvSpPr>
            <a:spLocks noGrp="1" noChangeArrowheads="1"/>
          </p:cNvSpPr>
          <p:nvPr>
            <p:ph type="title"/>
          </p:nvPr>
        </p:nvSpPr>
        <p:spPr/>
        <p:txBody>
          <a:bodyPr/>
          <a:lstStyle/>
          <a:p>
            <a:r>
              <a:rPr lang="en-US" altLang="en-US">
                <a:latin typeface="Arial" panose="020B0604020202020204" pitchFamily="34" charset="0"/>
              </a:rPr>
              <a:t>Office Ergonomics</a:t>
            </a:r>
          </a:p>
        </p:txBody>
      </p:sp>
    </p:spTree>
    <p:extLst>
      <p:ext uri="{BB962C8B-B14F-4D97-AF65-F5344CB8AC3E}">
        <p14:creationId xmlns:p14="http://schemas.microsoft.com/office/powerpoint/2010/main" val="76327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46050" y="214313"/>
            <a:ext cx="8997950" cy="1143000"/>
          </a:xfrm>
        </p:spPr>
        <p:txBody>
          <a:bodyPr>
            <a:normAutofit fontScale="90000"/>
          </a:bodyPr>
          <a:lstStyle/>
          <a:p>
            <a:pPr>
              <a:lnSpc>
                <a:spcPct val="80000"/>
              </a:lnSpc>
            </a:pPr>
            <a:r>
              <a:rPr lang="en-US" altLang="en-US"/>
              <a:t>Static Postures </a:t>
            </a:r>
            <a:br>
              <a:rPr lang="en-US" altLang="en-US" sz="3600"/>
            </a:br>
            <a:r>
              <a:rPr lang="en-US" altLang="en-US" sz="3600"/>
              <a:t>	Holding the same position or using the same muscles for extended periods of time</a:t>
            </a:r>
            <a:endParaRPr lang="en-US" altLang="en-US"/>
          </a:p>
        </p:txBody>
      </p:sp>
      <p:pic>
        <p:nvPicPr>
          <p:cNvPr id="54275" name="Picture 3" descr="Eng Mech on Back 4"/>
          <p:cNvPicPr>
            <a:picLocks noChangeAspect="1" noChangeArrowheads="1"/>
          </p:cNvPicPr>
          <p:nvPr/>
        </p:nvPicPr>
        <p:blipFill>
          <a:blip r:embed="rId3">
            <a:lum bright="42000" contrast="6000"/>
            <a:extLst>
              <a:ext uri="{28A0092B-C50C-407E-A947-70E740481C1C}">
                <a14:useLocalDpi xmlns:a14="http://schemas.microsoft.com/office/drawing/2010/main" val="0"/>
              </a:ext>
            </a:extLst>
          </a:blip>
          <a:srcRect l="18645" t="21706"/>
          <a:stretch>
            <a:fillRect/>
          </a:stretch>
        </p:blipFill>
        <p:spPr bwMode="auto">
          <a:xfrm>
            <a:off x="381000" y="2667000"/>
            <a:ext cx="3494088" cy="2520950"/>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363538" y="1785938"/>
            <a:ext cx="8151812"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2300">
                <a:latin typeface="Arial" panose="020B0604020202020204" pitchFamily="34" charset="0"/>
              </a:rPr>
              <a:t>Static postures, or positions that a worker must hold for long periods of time, can restrict blood flow and damage muscles</a:t>
            </a:r>
          </a:p>
        </p:txBody>
      </p:sp>
      <p:pic>
        <p:nvPicPr>
          <p:cNvPr id="54277" name="Picture 5" descr="Eng Mech and Creeper w glasses"/>
          <p:cNvPicPr>
            <a:picLocks noChangeAspect="1" noChangeArrowheads="1"/>
          </p:cNvPicPr>
          <p:nvPr>
            <p:ph type="clipArt" sz="half" idx="2"/>
          </p:nvPr>
        </p:nvPicPr>
        <p:blipFill>
          <a:blip r:embed="rId4">
            <a:lum bright="30000" contrast="12000"/>
            <a:extLst>
              <a:ext uri="{28A0092B-C50C-407E-A947-70E740481C1C}">
                <a14:useLocalDpi xmlns:a14="http://schemas.microsoft.com/office/drawing/2010/main" val="0"/>
              </a:ext>
            </a:extLst>
          </a:blip>
          <a:srcRect t="18770" r="15070" b="13655"/>
          <a:stretch>
            <a:fillRect/>
          </a:stretch>
        </p:blipFill>
        <p:spPr>
          <a:xfrm>
            <a:off x="4419600" y="2895600"/>
            <a:ext cx="3941763" cy="2605088"/>
          </a:xfrm>
          <a:noFill/>
          <a:ln/>
        </p:spPr>
      </p:pic>
      <p:sp>
        <p:nvSpPr>
          <p:cNvPr id="54278" name="Text Box 6"/>
          <p:cNvSpPr txBox="1">
            <a:spLocks noChangeArrowheads="1"/>
          </p:cNvSpPr>
          <p:nvPr/>
        </p:nvSpPr>
        <p:spPr bwMode="auto">
          <a:xfrm>
            <a:off x="363538" y="5786438"/>
            <a:ext cx="3784600"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Before: Mechanic maintains a static posture holding arms and hands elevated while repairing aircraft</a:t>
            </a:r>
            <a:endParaRPr lang="en-US" altLang="en-US" sz="1100">
              <a:latin typeface="Arial" panose="020B0604020202020204" pitchFamily="34" charset="0"/>
            </a:endParaRPr>
          </a:p>
        </p:txBody>
      </p:sp>
      <p:sp>
        <p:nvSpPr>
          <p:cNvPr id="54279" name="Text Box 7"/>
          <p:cNvSpPr txBox="1">
            <a:spLocks noChangeArrowheads="1"/>
          </p:cNvSpPr>
          <p:nvPr/>
        </p:nvSpPr>
        <p:spPr bwMode="auto">
          <a:xfrm>
            <a:off x="4294188" y="5786438"/>
            <a:ext cx="42799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Ergonomic Improvement: Creeper supports mechanic and brings him closer to the task</a:t>
            </a:r>
            <a:endParaRPr lang="en-US" altLang="en-US" sz="1100">
              <a:latin typeface="Arial" panose="020B0604020202020204" pitchFamily="34" charset="0"/>
            </a:endParaRPr>
          </a:p>
        </p:txBody>
      </p:sp>
      <p:sp>
        <p:nvSpPr>
          <p:cNvPr id="54280" name="Oval 8"/>
          <p:cNvSpPr>
            <a:spLocks noChangeArrowheads="1"/>
          </p:cNvSpPr>
          <p:nvPr/>
        </p:nvSpPr>
        <p:spPr bwMode="auto">
          <a:xfrm>
            <a:off x="946150" y="4214813"/>
            <a:ext cx="146050" cy="142875"/>
          </a:xfrm>
          <a:prstGeom prst="ellipse">
            <a:avLst/>
          </a:prstGeom>
          <a:noFill/>
          <a:ln w="9525">
            <a:solidFill>
              <a:schemeClr val="bg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41522396"/>
      </p:ext>
    </p:extLst>
  </p:cSld>
  <p:clrMapOvr>
    <a:masterClrMapping/>
  </p:clrMapOvr>
  <p:transition advClick="0" advTm="10600">
    <p:cover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What is Ergonomics?</a:t>
            </a:r>
          </a:p>
        </p:txBody>
      </p:sp>
      <p:sp>
        <p:nvSpPr>
          <p:cNvPr id="12291" name="Rectangle 3"/>
          <p:cNvSpPr>
            <a:spLocks noGrp="1" noChangeArrowheads="1"/>
          </p:cNvSpPr>
          <p:nvPr>
            <p:ph type="body" sz="half" idx="1"/>
          </p:nvPr>
        </p:nvSpPr>
        <p:spPr>
          <a:xfrm>
            <a:off x="685800" y="1981200"/>
            <a:ext cx="38100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Char char="Ø"/>
            </a:pPr>
            <a:r>
              <a:rPr lang="en-US" altLang="en-US" sz="2800" b="1"/>
              <a:t>ERGO=			“work”	</a:t>
            </a:r>
          </a:p>
        </p:txBody>
      </p:sp>
      <p:sp>
        <p:nvSpPr>
          <p:cNvPr id="12292" name="Rectangle 4"/>
          <p:cNvSpPr>
            <a:spLocks noGrp="1" noChangeArrowheads="1"/>
          </p:cNvSpPr>
          <p:nvPr>
            <p:ph type="body" sz="half" idx="2"/>
          </p:nvPr>
        </p:nvSpPr>
        <p:spPr>
          <a:xfrm>
            <a:off x="3962400" y="1981200"/>
            <a:ext cx="4876800" cy="1219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Char char="Ø"/>
            </a:pPr>
            <a:r>
              <a:rPr lang="en-US" altLang="en-US" sz="2800" b="1"/>
              <a:t>NOMICS=		</a:t>
            </a:r>
            <a:br>
              <a:rPr lang="en-US" altLang="en-US" sz="2800" b="1"/>
            </a:br>
            <a:r>
              <a:rPr lang="en-US" altLang="en-US" sz="2800" b="1"/>
              <a:t>“laws”</a:t>
            </a:r>
          </a:p>
        </p:txBody>
      </p:sp>
      <p:sp>
        <p:nvSpPr>
          <p:cNvPr id="12293" name="Text Box 5"/>
          <p:cNvSpPr txBox="1">
            <a:spLocks noChangeArrowheads="1"/>
          </p:cNvSpPr>
          <p:nvPr/>
        </p:nvSpPr>
        <p:spPr bwMode="auto">
          <a:xfrm>
            <a:off x="228600" y="3581400"/>
            <a:ext cx="6477000"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2813" indent="-396875">
              <a:defRPr sz="2400">
                <a:solidFill>
                  <a:schemeClr val="tx1"/>
                </a:solidFill>
                <a:latin typeface="Times New Roman" panose="02020603050405020304" pitchFamily="18" charset="0"/>
              </a:defRPr>
            </a:lvl1pPr>
            <a:lvl2pPr marL="1027113">
              <a:defRPr sz="2400">
                <a:solidFill>
                  <a:schemeClr val="tx1"/>
                </a:solidFill>
                <a:latin typeface="Times New Roman" panose="02020603050405020304" pitchFamily="18" charset="0"/>
              </a:defRPr>
            </a:lvl2pPr>
            <a:lvl3pPr marL="1141413">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lnSpc>
                <a:spcPct val="120000"/>
              </a:lnSpc>
              <a:spcBef>
                <a:spcPct val="20000"/>
              </a:spcBef>
              <a:buClr>
                <a:schemeClr val="tx2"/>
              </a:buClr>
              <a:buSzPct val="75000"/>
              <a:buFont typeface="Wingdings" panose="05000000000000000000" pitchFamily="2" charset="2"/>
              <a:buChar char="Ø"/>
            </a:pPr>
            <a:r>
              <a:rPr lang="en-US" altLang="en-US" sz="2800">
                <a:effectLst>
                  <a:outerShdw blurRad="38100" dist="38100" dir="2700000" algn="tl">
                    <a:srgbClr val="C0C0C0"/>
                  </a:outerShdw>
                </a:effectLst>
              </a:rPr>
              <a:t>	</a:t>
            </a:r>
            <a:r>
              <a:rPr lang="en-US" altLang="en-US" sz="2800" b="1">
                <a:effectLst>
                  <a:outerShdw blurRad="38100" dist="38100" dir="2700000" algn="tl">
                    <a:srgbClr val="C0C0C0"/>
                  </a:outerShdw>
                </a:effectLst>
                <a:latin typeface="Verdana" panose="020B0604030504040204" pitchFamily="34" charset="0"/>
              </a:rPr>
              <a:t>Ergonomics literally means “the laws of work”</a:t>
            </a:r>
          </a:p>
          <a:p>
            <a:pPr eaLnBrk="0" hangingPunct="0">
              <a:spcBef>
                <a:spcPct val="50000"/>
              </a:spcBef>
            </a:pPr>
            <a:endParaRPr lang="en-US" altLang="en-US" b="1">
              <a:latin typeface="Verdana" panose="020B0604030504040204" pitchFamily="34" charset="0"/>
            </a:endParaRPr>
          </a:p>
        </p:txBody>
      </p:sp>
    </p:spTree>
    <p:extLst>
      <p:ext uri="{BB962C8B-B14F-4D97-AF65-F5344CB8AC3E}">
        <p14:creationId xmlns:p14="http://schemas.microsoft.com/office/powerpoint/2010/main" val="1953493403"/>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par>
                          <p:cTn id="8" fill="hold" nodeType="afterGroup">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2292">
                                            <p:txEl>
                                              <p:pRg st="0" end="0"/>
                                            </p:txEl>
                                          </p:spTgt>
                                        </p:tgtEl>
                                        <p:attrNameLst>
                                          <p:attrName>style.visibility</p:attrName>
                                        </p:attrNameLst>
                                      </p:cBhvr>
                                      <p:to>
                                        <p:strVal val="visible"/>
                                      </p:to>
                                    </p:set>
                                    <p:animEffect transition="in" filter="wipe(up)">
                                      <p:cBhvr>
                                        <p:cTn id="11" dur="500"/>
                                        <p:tgtEl>
                                          <p:spTgt spid="12292">
                                            <p:txEl>
                                              <p:pRg st="0" end="0"/>
                                            </p:txEl>
                                          </p:spTgt>
                                        </p:tgtEl>
                                      </p:cBhvr>
                                    </p:animEffect>
                                  </p:childTnLst>
                                </p:cTn>
                              </p:par>
                            </p:childTnLst>
                          </p:cTn>
                        </p:par>
                        <p:par>
                          <p:cTn id="12" fill="hold" nodeType="afterGroup">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12293"/>
                                        </p:tgtEl>
                                        <p:attrNameLst>
                                          <p:attrName>style.visibility</p:attrName>
                                        </p:attrNameLst>
                                      </p:cBhvr>
                                      <p:to>
                                        <p:strVal val="visible"/>
                                      </p:to>
                                    </p:set>
                                    <p:animEffect transition="in" filter="strips(downRight)">
                                      <p:cBhvr>
                                        <p:cTn id="15"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1000"/>
      <p:bldP spid="12292" grpId="0" build="p" autoUpdateAnimBg="0" advAuto="1000"/>
      <p:bldP spid="122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04800"/>
            <a:ext cx="7772400" cy="1143000"/>
          </a:xfrm>
        </p:spPr>
        <p:txBody>
          <a:bodyPr>
            <a:normAutofit fontScale="90000"/>
          </a:bodyPr>
          <a:lstStyle/>
          <a:p>
            <a:r>
              <a:rPr lang="en-US" altLang="en-US" sz="4000"/>
              <a:t>Compression  </a:t>
            </a:r>
            <a:br>
              <a:rPr lang="en-US" altLang="en-US" sz="4000"/>
            </a:br>
            <a:r>
              <a:rPr lang="en-US" altLang="en-US" sz="2800"/>
              <a:t>Soft tissue is compressed between the bone and a hard or sharp object</a:t>
            </a:r>
            <a:endParaRPr lang="en-US" altLang="en-US" sz="3600"/>
          </a:p>
        </p:txBody>
      </p:sp>
      <p:sp>
        <p:nvSpPr>
          <p:cNvPr id="56323" name="Text Box 3"/>
          <p:cNvSpPr txBox="1">
            <a:spLocks noChangeArrowheads="1"/>
          </p:cNvSpPr>
          <p:nvPr/>
        </p:nvSpPr>
        <p:spPr bwMode="auto">
          <a:xfrm>
            <a:off x="290513" y="1785938"/>
            <a:ext cx="8515350" cy="145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2300">
                <a:latin typeface="Arial" panose="020B0604020202020204" pitchFamily="34" charset="0"/>
              </a:rPr>
              <a:t>Compression, from grasping or contacting edges like tool handles, can concentrate force on small areas of the body, reduce blood flow and nerve transmission and damage tendons and tendon sheaths</a:t>
            </a:r>
          </a:p>
        </p:txBody>
      </p:sp>
      <p:sp>
        <p:nvSpPr>
          <p:cNvPr id="56324" name="Text Box 4"/>
          <p:cNvSpPr txBox="1">
            <a:spLocks noChangeArrowheads="1"/>
          </p:cNvSpPr>
          <p:nvPr/>
        </p:nvSpPr>
        <p:spPr bwMode="auto">
          <a:xfrm>
            <a:off x="1309688" y="5357813"/>
            <a:ext cx="5967412"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Ergonomic Improvement: Tool handle is formed to fit the worker’s hand which requires less grip strength or force and a more user-friendly tool</a:t>
            </a:r>
            <a:endParaRPr lang="en-US" altLang="en-US" sz="1100">
              <a:latin typeface="Arial" panose="020B0604020202020204" pitchFamily="34" charset="0"/>
            </a:endParaRPr>
          </a:p>
          <a:p>
            <a:pPr eaLnBrk="0" hangingPunct="0">
              <a:spcBef>
                <a:spcPct val="30000"/>
              </a:spcBef>
            </a:pPr>
            <a:endParaRPr lang="en-US" altLang="en-US" sz="1100">
              <a:latin typeface="Arial" panose="020B0604020202020204" pitchFamily="34" charset="0"/>
            </a:endParaRPr>
          </a:p>
          <a:p>
            <a:pPr eaLnBrk="0" hangingPunct="0">
              <a:spcBef>
                <a:spcPct val="30000"/>
              </a:spcBef>
            </a:pPr>
            <a:endParaRPr lang="en-US" altLang="en-US" sz="1100">
              <a:latin typeface="Arial" panose="020B0604020202020204" pitchFamily="34" charset="0"/>
            </a:endParaRPr>
          </a:p>
        </p:txBody>
      </p:sp>
      <p:sp>
        <p:nvSpPr>
          <p:cNvPr id="56325" name="Rectangle 5"/>
          <p:cNvSpPr>
            <a:spLocks noChangeArrowheads="1"/>
          </p:cNvSpPr>
          <p:nvPr/>
        </p:nvSpPr>
        <p:spPr bwMode="auto">
          <a:xfrm>
            <a:off x="5676900" y="3130550"/>
            <a:ext cx="1455738" cy="168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630" tIns="43315" rIns="86630" bIns="43315" anchor="ctr">
            <a:spAutoFit/>
          </a:bodyPr>
          <a:lstStyle>
            <a:lvl1pPr defTabSz="866775">
              <a:defRPr sz="2400">
                <a:solidFill>
                  <a:schemeClr val="tx1"/>
                </a:solidFill>
                <a:latin typeface="Times New Roman" panose="02020603050405020304" pitchFamily="18" charset="0"/>
              </a:defRPr>
            </a:lvl1pPr>
            <a:lvl2pPr marL="433388" defTabSz="866775">
              <a:defRPr sz="2400">
                <a:solidFill>
                  <a:schemeClr val="tx1"/>
                </a:solidFill>
                <a:latin typeface="Times New Roman" panose="02020603050405020304" pitchFamily="18" charset="0"/>
              </a:defRPr>
            </a:lvl2pPr>
            <a:lvl3pPr marL="866775" defTabSz="866775">
              <a:defRPr sz="2400">
                <a:solidFill>
                  <a:schemeClr val="tx1"/>
                </a:solidFill>
                <a:latin typeface="Times New Roman" panose="02020603050405020304" pitchFamily="18" charset="0"/>
              </a:defRPr>
            </a:lvl3pPr>
            <a:lvl4pPr marL="1300163" defTabSz="866775">
              <a:defRPr sz="2400">
                <a:solidFill>
                  <a:schemeClr val="tx1"/>
                </a:solidFill>
                <a:latin typeface="Times New Roman" panose="02020603050405020304" pitchFamily="18" charset="0"/>
              </a:defRPr>
            </a:lvl4pPr>
            <a:lvl5pPr marL="1731963" defTabSz="866775">
              <a:defRPr sz="2400">
                <a:solidFill>
                  <a:schemeClr val="tx1"/>
                </a:solidFill>
                <a:latin typeface="Times New Roman" panose="02020603050405020304" pitchFamily="18" charset="0"/>
              </a:defRPr>
            </a:lvl5pPr>
            <a:lvl6pPr marL="2189163" defTabSz="866775" fontAlgn="base">
              <a:spcBef>
                <a:spcPct val="0"/>
              </a:spcBef>
              <a:spcAft>
                <a:spcPct val="0"/>
              </a:spcAft>
              <a:defRPr sz="2400">
                <a:solidFill>
                  <a:schemeClr val="tx1"/>
                </a:solidFill>
                <a:latin typeface="Times New Roman" panose="02020603050405020304" pitchFamily="18" charset="0"/>
              </a:defRPr>
            </a:lvl6pPr>
            <a:lvl7pPr marL="2646363" defTabSz="866775" fontAlgn="base">
              <a:spcBef>
                <a:spcPct val="0"/>
              </a:spcBef>
              <a:spcAft>
                <a:spcPct val="0"/>
              </a:spcAft>
              <a:defRPr sz="2400">
                <a:solidFill>
                  <a:schemeClr val="tx1"/>
                </a:solidFill>
                <a:latin typeface="Times New Roman" panose="02020603050405020304" pitchFamily="18" charset="0"/>
              </a:defRPr>
            </a:lvl7pPr>
            <a:lvl8pPr marL="3103563" defTabSz="866775" fontAlgn="base">
              <a:spcBef>
                <a:spcPct val="0"/>
              </a:spcBef>
              <a:spcAft>
                <a:spcPct val="0"/>
              </a:spcAft>
              <a:defRPr sz="2400">
                <a:solidFill>
                  <a:schemeClr val="tx1"/>
                </a:solidFill>
                <a:latin typeface="Times New Roman" panose="02020603050405020304" pitchFamily="18" charset="0"/>
              </a:defRPr>
            </a:lvl8pPr>
            <a:lvl9pPr marL="3560763" defTabSz="866775"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30000"/>
              </a:spcBef>
            </a:pPr>
            <a:r>
              <a:rPr lang="en-US" altLang="en-US" sz="1300">
                <a:latin typeface="Arial" panose="020B0604020202020204" pitchFamily="34" charset="0"/>
              </a:rPr>
              <a:t>Before: Tool handles are small and angular requiring the worker to grasp tightly against sharp edges</a:t>
            </a:r>
          </a:p>
        </p:txBody>
      </p:sp>
      <p:pic>
        <p:nvPicPr>
          <p:cNvPr id="56326" name="Picture 6" descr="better handle"/>
          <p:cNvPicPr>
            <a:picLocks noChangeAspect="1" noChangeArrowheads="1"/>
          </p:cNvPicPr>
          <p:nvPr/>
        </p:nvPicPr>
        <p:blipFill>
          <a:blip r:embed="rId3">
            <a:lum bright="12000"/>
            <a:extLst>
              <a:ext uri="{28A0092B-C50C-407E-A947-70E740481C1C}">
                <a14:useLocalDpi xmlns:a14="http://schemas.microsoft.com/office/drawing/2010/main" val="0"/>
              </a:ext>
            </a:extLst>
          </a:blip>
          <a:srcRect t="11111" b="11111"/>
          <a:stretch>
            <a:fillRect/>
          </a:stretch>
        </p:blipFill>
        <p:spPr bwMode="auto">
          <a:xfrm>
            <a:off x="146050" y="3286125"/>
            <a:ext cx="5238750" cy="1500188"/>
          </a:xfrm>
          <a:prstGeom prst="rect">
            <a:avLst/>
          </a:prstGeom>
          <a:noFill/>
          <a:extLst>
            <a:ext uri="{909E8E84-426E-40DD-AFC4-6F175D3DCCD1}">
              <a14:hiddenFill xmlns:a14="http://schemas.microsoft.com/office/drawing/2010/main">
                <a:solidFill>
                  <a:srgbClr val="FFFFFF"/>
                </a:solidFill>
              </a14:hiddenFill>
            </a:ext>
          </a:extLst>
        </p:spPr>
      </p:pic>
      <p:sp>
        <p:nvSpPr>
          <p:cNvPr id="56327" name="Line 7"/>
          <p:cNvSpPr>
            <a:spLocks noChangeShapeType="1"/>
          </p:cNvSpPr>
          <p:nvPr/>
        </p:nvSpPr>
        <p:spPr bwMode="auto">
          <a:xfrm flipH="1">
            <a:off x="2911475" y="3286125"/>
            <a:ext cx="2765425" cy="3571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8" name="Line 8"/>
          <p:cNvSpPr>
            <a:spLocks noChangeShapeType="1"/>
          </p:cNvSpPr>
          <p:nvPr/>
        </p:nvSpPr>
        <p:spPr bwMode="auto">
          <a:xfrm flipV="1">
            <a:off x="1892300" y="4429125"/>
            <a:ext cx="1163638" cy="928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6329" name="Picture 9" descr="MVC-187X"/>
          <p:cNvPicPr>
            <a:picLocks noChangeAspect="1" noChangeArrowheads="1"/>
          </p:cNvPicPr>
          <p:nvPr/>
        </p:nvPicPr>
        <p:blipFill>
          <a:blip r:embed="rId4" cstate="print">
            <a:lum bright="12000" contrast="6000"/>
            <a:extLst>
              <a:ext uri="{28A0092B-C50C-407E-A947-70E740481C1C}">
                <a14:useLocalDpi xmlns:a14="http://schemas.microsoft.com/office/drawing/2010/main" val="0"/>
              </a:ext>
            </a:extLst>
          </a:blip>
          <a:srcRect l="26070" r="15276"/>
          <a:stretch>
            <a:fillRect/>
          </a:stretch>
        </p:blipFill>
        <p:spPr bwMode="auto">
          <a:xfrm>
            <a:off x="7481888" y="2857500"/>
            <a:ext cx="1470025" cy="3282950"/>
          </a:xfrm>
          <a:prstGeom prst="rect">
            <a:avLst/>
          </a:prstGeom>
          <a:noFill/>
          <a:extLst>
            <a:ext uri="{909E8E84-426E-40DD-AFC4-6F175D3DCCD1}">
              <a14:hiddenFill xmlns:a14="http://schemas.microsoft.com/office/drawing/2010/main">
                <a:solidFill>
                  <a:srgbClr val="FFFFFF"/>
                </a:solidFill>
              </a14:hiddenFill>
            </a:ext>
          </a:extLst>
        </p:spPr>
      </p:pic>
      <p:sp>
        <p:nvSpPr>
          <p:cNvPr id="56330" name="Line 10"/>
          <p:cNvSpPr>
            <a:spLocks noChangeShapeType="1"/>
          </p:cNvSpPr>
          <p:nvPr/>
        </p:nvSpPr>
        <p:spPr bwMode="auto">
          <a:xfrm>
            <a:off x="6840538" y="3286125"/>
            <a:ext cx="1019175" cy="1143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Line 11"/>
          <p:cNvSpPr>
            <a:spLocks noChangeShapeType="1"/>
          </p:cNvSpPr>
          <p:nvPr/>
        </p:nvSpPr>
        <p:spPr bwMode="auto">
          <a:xfrm flipV="1">
            <a:off x="6913563" y="5143500"/>
            <a:ext cx="1455737" cy="3571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06078754"/>
      </p:ext>
    </p:extLst>
  </p:cSld>
  <p:clrMapOvr>
    <a:masterClrMapping/>
  </p:clrMapOvr>
  <p:transition advClick="0" advTm="10600">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ifting workmen"/>
          <p:cNvPicPr>
            <a:picLocks noChangeAspect="1" noChangeArrowheads="1"/>
          </p:cNvPicPr>
          <p:nvPr/>
        </p:nvPicPr>
        <p:blipFill>
          <a:blip r:embed="rId2" cstate="print"/>
          <a:srcRect/>
          <a:stretch>
            <a:fillRect/>
          </a:stretch>
        </p:blipFill>
        <p:spPr bwMode="auto">
          <a:xfrm>
            <a:off x="786278" y="533402"/>
            <a:ext cx="2185522" cy="4525963"/>
          </a:xfrm>
          <a:prstGeom prst="rect">
            <a:avLst/>
          </a:prstGeom>
          <a:noFill/>
          <a:ln w="9525">
            <a:noFill/>
            <a:miter lim="800000"/>
            <a:headEnd/>
            <a:tailEnd/>
          </a:ln>
        </p:spPr>
      </p:pic>
      <p:sp>
        <p:nvSpPr>
          <p:cNvPr id="6" name="TextBox 5"/>
          <p:cNvSpPr txBox="1"/>
          <p:nvPr/>
        </p:nvSpPr>
        <p:spPr>
          <a:xfrm>
            <a:off x="3429000" y="1828800"/>
            <a:ext cx="4495800" cy="1692771"/>
          </a:xfrm>
          <a:prstGeom prst="rect">
            <a:avLst/>
          </a:prstGeom>
          <a:noFill/>
          <a:ln>
            <a:noFill/>
          </a:ln>
        </p:spPr>
        <p:txBody>
          <a:bodyPr wrap="square" rtlCol="0">
            <a:spAutoFit/>
          </a:bodyPr>
          <a:lstStyle/>
          <a:p>
            <a:pPr algn="ctr"/>
            <a:r>
              <a:rPr lang="en-US" sz="3200" dirty="0">
                <a:solidFill>
                  <a:srgbClr val="FF0000"/>
                </a:solidFill>
                <a:latin typeface="Arial Black" pitchFamily="34" charset="0"/>
              </a:rPr>
              <a:t>Bending Down </a:t>
            </a:r>
          </a:p>
          <a:p>
            <a:pPr algn="ctr"/>
            <a:r>
              <a:rPr lang="en-US" sz="4000" dirty="0">
                <a:solidFill>
                  <a:srgbClr val="FF0000"/>
                </a:solidFill>
                <a:latin typeface="Arial Black" pitchFamily="34" charset="0"/>
              </a:rPr>
              <a:t>WASTES </a:t>
            </a:r>
          </a:p>
          <a:p>
            <a:pPr algn="ctr"/>
            <a:r>
              <a:rPr lang="en-US" sz="3200" dirty="0">
                <a:solidFill>
                  <a:srgbClr val="FF0000"/>
                </a:solidFill>
                <a:latin typeface="Arial Black" pitchFamily="34" charset="0"/>
              </a:rPr>
              <a:t>Productive Time !!!</a:t>
            </a:r>
            <a:endParaRPr lang="en-IN" sz="3200" dirty="0">
              <a:solidFill>
                <a:srgbClr val="FF0000"/>
              </a:solidFill>
              <a:latin typeface="Arial Black" pitchFamily="34" charset="0"/>
            </a:endParaRPr>
          </a:p>
        </p:txBody>
      </p:sp>
      <p:sp>
        <p:nvSpPr>
          <p:cNvPr id="4" name="Rectangle 3"/>
          <p:cNvSpPr/>
          <p:nvPr/>
        </p:nvSpPr>
        <p:spPr>
          <a:xfrm>
            <a:off x="457200" y="5486400"/>
            <a:ext cx="7924800" cy="523220"/>
          </a:xfrm>
          <a:prstGeom prst="rect">
            <a:avLst/>
          </a:prstGeom>
          <a:ln w="25400">
            <a:solidFill>
              <a:srgbClr val="000000"/>
            </a:solidFill>
          </a:ln>
        </p:spPr>
        <p:txBody>
          <a:bodyPr wrap="square">
            <a:spAutoFit/>
          </a:bodyPr>
          <a:lstStyle/>
          <a:p>
            <a:r>
              <a:rPr lang="en-US" sz="2800" dirty="0">
                <a:latin typeface="Arial Black" pitchFamily="34" charset="0"/>
              </a:rPr>
              <a:t>Slim Lift for Ergonomics - FERRO </a:t>
            </a:r>
            <a:r>
              <a:rPr lang="en-US" sz="2800" dirty="0">
                <a:solidFill>
                  <a:srgbClr val="FFC000"/>
                </a:solidFill>
                <a:latin typeface="Arial Black" pitchFamily="34" charset="0"/>
              </a:rPr>
              <a:t>TIGER</a:t>
            </a:r>
          </a:p>
        </p:txBody>
      </p:sp>
      <p:sp>
        <p:nvSpPr>
          <p:cNvPr id="7" name="Rectangle 6"/>
          <p:cNvSpPr/>
          <p:nvPr/>
        </p:nvSpPr>
        <p:spPr>
          <a:xfrm>
            <a:off x="152400" y="6477002"/>
            <a:ext cx="8763000" cy="246221"/>
          </a:xfrm>
          <a:prstGeom prst="rect">
            <a:avLst/>
          </a:prstGeom>
        </p:spPr>
        <p:txBody>
          <a:bodyPr wrap="square">
            <a:spAutoFit/>
          </a:bodyPr>
          <a:lstStyle/>
          <a:p>
            <a:pPr algn="ctr"/>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00 Data\Photo Ergonomic Ferr\DSC_0015.png"/>
          <p:cNvPicPr>
            <a:picLocks noChangeAspect="1" noChangeArrowheads="1"/>
          </p:cNvPicPr>
          <p:nvPr/>
        </p:nvPicPr>
        <p:blipFill>
          <a:blip r:embed="rId2" cstate="print"/>
          <a:srcRect/>
          <a:stretch>
            <a:fillRect/>
          </a:stretch>
        </p:blipFill>
        <p:spPr bwMode="auto">
          <a:xfrm>
            <a:off x="5257800" y="618136"/>
            <a:ext cx="2044596" cy="1363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H:\00 Data\Photo Ergonomic Ferr\DSC_0019.png"/>
          <p:cNvPicPr>
            <a:picLocks noChangeAspect="1" noChangeArrowheads="1"/>
          </p:cNvPicPr>
          <p:nvPr/>
        </p:nvPicPr>
        <p:blipFill>
          <a:blip r:embed="rId3" cstate="print"/>
          <a:srcRect/>
          <a:stretch>
            <a:fillRect/>
          </a:stretch>
        </p:blipFill>
        <p:spPr bwMode="auto">
          <a:xfrm>
            <a:off x="1905000" y="609600"/>
            <a:ext cx="2057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H:\00 Data\Photo Ergonomic Ferr\DSC_0070.jpg"/>
          <p:cNvPicPr>
            <a:picLocks noChangeAspect="1" noChangeArrowheads="1"/>
          </p:cNvPicPr>
          <p:nvPr/>
        </p:nvPicPr>
        <p:blipFill>
          <a:blip r:embed="rId4" cstate="print"/>
          <a:srcRect/>
          <a:stretch>
            <a:fillRect/>
          </a:stretch>
        </p:blipFill>
        <p:spPr bwMode="auto">
          <a:xfrm>
            <a:off x="5257800" y="2133600"/>
            <a:ext cx="2057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3" name="Picture 9" descr="H:\00 Data\Photo Ergonomic Ferr\DSC_0076.jpg"/>
          <p:cNvPicPr>
            <a:picLocks noChangeAspect="1" noChangeArrowheads="1"/>
          </p:cNvPicPr>
          <p:nvPr/>
        </p:nvPicPr>
        <p:blipFill>
          <a:blip r:embed="rId5" cstate="print"/>
          <a:srcRect/>
          <a:stretch>
            <a:fillRect/>
          </a:stretch>
        </p:blipFill>
        <p:spPr bwMode="auto">
          <a:xfrm>
            <a:off x="1918556" y="2133600"/>
            <a:ext cx="2043844" cy="1367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4" name="Picture 10" descr="H:\00 Data\Photo Ergonomic Ferr\DSC_0083.jpg"/>
          <p:cNvPicPr>
            <a:picLocks noChangeAspect="1" noChangeArrowheads="1"/>
          </p:cNvPicPr>
          <p:nvPr/>
        </p:nvPicPr>
        <p:blipFill>
          <a:blip r:embed="rId6" cstate="print"/>
          <a:srcRect/>
          <a:stretch>
            <a:fillRect/>
          </a:stretch>
        </p:blipFill>
        <p:spPr bwMode="auto">
          <a:xfrm>
            <a:off x="1905000" y="3657600"/>
            <a:ext cx="2057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5" name="Picture 11" descr="H:\00 Data\Photo Ergonomic Ferr\DSC_0090.png"/>
          <p:cNvPicPr>
            <a:picLocks noChangeAspect="1" noChangeArrowheads="1"/>
          </p:cNvPicPr>
          <p:nvPr/>
        </p:nvPicPr>
        <p:blipFill>
          <a:blip r:embed="rId7" cstate="print"/>
          <a:srcRect/>
          <a:stretch>
            <a:fillRect/>
          </a:stretch>
        </p:blipFill>
        <p:spPr bwMode="auto">
          <a:xfrm>
            <a:off x="5257800" y="3657600"/>
            <a:ext cx="20574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438400" y="304800"/>
            <a:ext cx="993990" cy="338554"/>
          </a:xfrm>
          <a:prstGeom prst="rect">
            <a:avLst/>
          </a:prstGeom>
          <a:noFill/>
        </p:spPr>
        <p:txBody>
          <a:bodyPr wrap="none" rtlCol="0">
            <a:spAutoFit/>
          </a:bodyPr>
          <a:lstStyle/>
          <a:p>
            <a:r>
              <a:rPr lang="en-US" sz="1600" dirty="0">
                <a:solidFill>
                  <a:srgbClr val="FF0000"/>
                </a:solidFill>
                <a:latin typeface="Arial Black" pitchFamily="34" charset="0"/>
              </a:rPr>
              <a:t>Before </a:t>
            </a:r>
          </a:p>
        </p:txBody>
      </p:sp>
      <p:sp>
        <p:nvSpPr>
          <p:cNvPr id="18" name="TextBox 17"/>
          <p:cNvSpPr txBox="1"/>
          <p:nvPr/>
        </p:nvSpPr>
        <p:spPr>
          <a:xfrm>
            <a:off x="6037686" y="304800"/>
            <a:ext cx="744114" cy="338554"/>
          </a:xfrm>
          <a:prstGeom prst="rect">
            <a:avLst/>
          </a:prstGeom>
          <a:noFill/>
        </p:spPr>
        <p:txBody>
          <a:bodyPr wrap="none" rtlCol="0">
            <a:spAutoFit/>
          </a:bodyPr>
          <a:lstStyle/>
          <a:p>
            <a:r>
              <a:rPr lang="en-US" sz="1600" dirty="0">
                <a:solidFill>
                  <a:srgbClr val="00B050"/>
                </a:solidFill>
                <a:latin typeface="Arial Black" pitchFamily="34" charset="0"/>
              </a:rPr>
              <a:t>After</a:t>
            </a:r>
          </a:p>
        </p:txBody>
      </p:sp>
      <p:sp>
        <p:nvSpPr>
          <p:cNvPr id="19" name="Right Arrow 18"/>
          <p:cNvSpPr/>
          <p:nvPr/>
        </p:nvSpPr>
        <p:spPr>
          <a:xfrm>
            <a:off x="4267200" y="9906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TextBox 22"/>
          <p:cNvSpPr txBox="1"/>
          <p:nvPr/>
        </p:nvSpPr>
        <p:spPr>
          <a:xfrm>
            <a:off x="1787916" y="0"/>
            <a:ext cx="5908284" cy="400110"/>
          </a:xfrm>
          <a:prstGeom prst="rect">
            <a:avLst/>
          </a:prstGeom>
          <a:noFill/>
        </p:spPr>
        <p:txBody>
          <a:bodyPr wrap="none" rtlCol="0">
            <a:spAutoFit/>
          </a:bodyPr>
          <a:lstStyle/>
          <a:p>
            <a:r>
              <a:rPr lang="en-US" sz="2000" u="sng" dirty="0">
                <a:latin typeface="Arial Black" pitchFamily="34" charset="0"/>
              </a:rPr>
              <a:t>Slim Lift for Ergonomics - FERRO TIGER</a:t>
            </a:r>
          </a:p>
        </p:txBody>
      </p:sp>
      <p:sp>
        <p:nvSpPr>
          <p:cNvPr id="24" name="Right Arrow 23"/>
          <p:cNvSpPr/>
          <p:nvPr/>
        </p:nvSpPr>
        <p:spPr>
          <a:xfrm>
            <a:off x="4267200" y="26670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Right Arrow 24"/>
          <p:cNvSpPr/>
          <p:nvPr/>
        </p:nvSpPr>
        <p:spPr>
          <a:xfrm>
            <a:off x="4343400" y="41148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6" name="Right Arrow 25"/>
          <p:cNvSpPr/>
          <p:nvPr/>
        </p:nvSpPr>
        <p:spPr>
          <a:xfrm>
            <a:off x="4343400" y="55626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29" name="Picture 3" descr="H:\00 Data\Photo Ergonomic Ferr\DSC_008.png"/>
          <p:cNvPicPr>
            <a:picLocks noChangeAspect="1" noChangeArrowheads="1"/>
          </p:cNvPicPr>
          <p:nvPr/>
        </p:nvPicPr>
        <p:blipFill>
          <a:blip r:embed="rId8" cstate="print"/>
          <a:srcRect/>
          <a:stretch>
            <a:fillRect/>
          </a:stretch>
        </p:blipFill>
        <p:spPr bwMode="auto">
          <a:xfrm>
            <a:off x="1905000" y="5181600"/>
            <a:ext cx="2039104"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 descr="H:\00 Data\Photo Ergonomic Ferr\DSC_0007.png"/>
          <p:cNvPicPr>
            <a:picLocks noChangeAspect="1" noChangeArrowheads="1"/>
          </p:cNvPicPr>
          <p:nvPr/>
        </p:nvPicPr>
        <p:blipFill>
          <a:blip r:embed="rId9" cstate="print"/>
          <a:srcRect/>
          <a:stretch>
            <a:fillRect/>
          </a:stretch>
        </p:blipFill>
        <p:spPr bwMode="auto">
          <a:xfrm>
            <a:off x="5257800" y="5181600"/>
            <a:ext cx="2057400" cy="1406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Rectangle 26"/>
          <p:cNvSpPr/>
          <p:nvPr/>
        </p:nvSpPr>
        <p:spPr>
          <a:xfrm>
            <a:off x="152400" y="6629402"/>
            <a:ext cx="8763000" cy="246221"/>
          </a:xfrm>
          <a:prstGeom prst="rect">
            <a:avLst/>
          </a:prstGeom>
        </p:spPr>
        <p:txBody>
          <a:bodyPr wrap="square">
            <a:spAutoFit/>
          </a:bodyPr>
          <a:lstStyle/>
          <a:p>
            <a:pPr algn="ctr"/>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heckerboard(across)">
                                      <p:cBhvr>
                                        <p:cTn id="7" dur="500"/>
                                        <p:tgtEl>
                                          <p:spTgt spid="10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heckerboard(across)">
                                      <p:cBhvr>
                                        <p:cTn id="15" dur="500"/>
                                        <p:tgtEl>
                                          <p:spTgt spid="102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heckerboard(across)">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033"/>
                                        </p:tgtEl>
                                        <p:attrNameLst>
                                          <p:attrName>style.visibility</p:attrName>
                                        </p:attrNameLst>
                                      </p:cBhvr>
                                      <p:to>
                                        <p:strVal val="visible"/>
                                      </p:to>
                                    </p:set>
                                    <p:animEffect transition="in" filter="checkerboard(across)">
                                      <p:cBhvr>
                                        <p:cTn id="26" dur="500"/>
                                        <p:tgtEl>
                                          <p:spTgt spid="103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checkerboard(across)">
                                      <p:cBhvr>
                                        <p:cTn id="31" dur="500"/>
                                        <p:tgtEl>
                                          <p:spTgt spid="103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checkerboard(across)">
                                      <p:cBhvr>
                                        <p:cTn id="39" dur="500"/>
                                        <p:tgtEl>
                                          <p:spTgt spid="103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35"/>
                                        </p:tgtEl>
                                        <p:attrNameLst>
                                          <p:attrName>style.visibility</p:attrName>
                                        </p:attrNameLst>
                                      </p:cBhvr>
                                      <p:to>
                                        <p:strVal val="visible"/>
                                      </p:to>
                                    </p:set>
                                    <p:animEffect transition="in" filter="checkerboard(across)">
                                      <p:cBhvr>
                                        <p:cTn id="44" dur="500"/>
                                        <p:tgtEl>
                                          <p:spTgt spid="103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heckerboard(across)">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heckerboard(across)">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checkerboard(across)">
                                      <p:cBhvr>
                                        <p:cTn id="57" dur="500"/>
                                        <p:tgtEl>
                                          <p:spTgt spid="26"/>
                                        </p:tgtEl>
                                      </p:cBhvr>
                                    </p:animEffect>
                                  </p:childTnLst>
                                </p:cTn>
                              </p:par>
                              <p:par>
                                <p:cTn id="58" presetID="5" presetClass="entr" presetSubtype="1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checkerboard(across)">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00 Data\Photo Ergonomic Ferr\DSC_0015.png"/>
          <p:cNvPicPr>
            <a:picLocks noChangeAspect="1" noChangeArrowheads="1"/>
          </p:cNvPicPr>
          <p:nvPr/>
        </p:nvPicPr>
        <p:blipFill>
          <a:blip r:embed="rId2" cstate="print"/>
          <a:srcRect/>
          <a:stretch>
            <a:fillRect/>
          </a:stretch>
        </p:blipFill>
        <p:spPr bwMode="auto">
          <a:xfrm>
            <a:off x="5105400" y="9144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H:\00 Data\Photo Ergonomic Ferr\DSC_0019.png"/>
          <p:cNvPicPr>
            <a:picLocks noChangeAspect="1" noChangeArrowheads="1"/>
          </p:cNvPicPr>
          <p:nvPr/>
        </p:nvPicPr>
        <p:blipFill>
          <a:blip r:embed="rId3" cstate="print"/>
          <a:srcRect/>
          <a:stretch>
            <a:fillRect/>
          </a:stretch>
        </p:blipFill>
        <p:spPr bwMode="auto">
          <a:xfrm>
            <a:off x="152400" y="9144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268029" y="468868"/>
            <a:ext cx="1017971" cy="369332"/>
          </a:xfrm>
          <a:prstGeom prst="rect">
            <a:avLst/>
          </a:prstGeom>
          <a:noFill/>
        </p:spPr>
        <p:txBody>
          <a:bodyPr wrap="none" rtlCol="0">
            <a:spAutoFit/>
          </a:bodyPr>
          <a:lstStyle/>
          <a:p>
            <a:r>
              <a:rPr lang="en-US" dirty="0">
                <a:solidFill>
                  <a:srgbClr val="FF0000"/>
                </a:solidFill>
                <a:latin typeface="Arial Black" pitchFamily="34" charset="0"/>
              </a:rPr>
              <a:t>Before</a:t>
            </a:r>
          </a:p>
        </p:txBody>
      </p:sp>
      <p:sp>
        <p:nvSpPr>
          <p:cNvPr id="18" name="TextBox 17"/>
          <p:cNvSpPr txBox="1"/>
          <p:nvPr/>
        </p:nvSpPr>
        <p:spPr>
          <a:xfrm>
            <a:off x="6629400" y="457200"/>
            <a:ext cx="813043" cy="646331"/>
          </a:xfrm>
          <a:prstGeom prst="rect">
            <a:avLst/>
          </a:prstGeom>
          <a:noFill/>
        </p:spPr>
        <p:txBody>
          <a:bodyPr wrap="none" rtlCol="0">
            <a:spAutoFit/>
          </a:bodyPr>
          <a:lstStyle/>
          <a:p>
            <a:r>
              <a:rPr lang="en-US" dirty="0">
                <a:solidFill>
                  <a:srgbClr val="00B050"/>
                </a:solidFill>
                <a:latin typeface="Arial Black" pitchFamily="34" charset="0"/>
              </a:rPr>
              <a:t>After</a:t>
            </a:r>
          </a:p>
          <a:p>
            <a:endParaRPr lang="en-US" dirty="0">
              <a:solidFill>
                <a:srgbClr val="00B050"/>
              </a:solidFill>
              <a:latin typeface="Arial Black" pitchFamily="34" charset="0"/>
            </a:endParaRPr>
          </a:p>
        </p:txBody>
      </p:sp>
      <p:sp>
        <p:nvSpPr>
          <p:cNvPr id="19" name="Right Arrow 18"/>
          <p:cNvSpPr/>
          <p:nvPr/>
        </p:nvSpPr>
        <p:spPr>
          <a:xfrm>
            <a:off x="4267200" y="19812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TextBox 22"/>
          <p:cNvSpPr txBox="1"/>
          <p:nvPr/>
        </p:nvSpPr>
        <p:spPr>
          <a:xfrm>
            <a:off x="1676400" y="11668"/>
            <a:ext cx="5645520" cy="369332"/>
          </a:xfrm>
          <a:prstGeom prst="rect">
            <a:avLst/>
          </a:prstGeom>
          <a:noFill/>
        </p:spPr>
        <p:txBody>
          <a:bodyPr wrap="none" rtlCol="0">
            <a:spAutoFit/>
          </a:bodyPr>
          <a:lstStyle/>
          <a:p>
            <a:r>
              <a:rPr lang="en-US" dirty="0">
                <a:latin typeface="Arial Black" pitchFamily="34" charset="0"/>
              </a:rPr>
              <a:t>Scissor Lifts for Ergonomics  FERRO </a:t>
            </a:r>
            <a:r>
              <a:rPr lang="en-US" dirty="0">
                <a:solidFill>
                  <a:srgbClr val="FFC000"/>
                </a:solidFill>
                <a:latin typeface="Arial Black" pitchFamily="34" charset="0"/>
              </a:rPr>
              <a:t>TIGER</a:t>
            </a:r>
          </a:p>
        </p:txBody>
      </p:sp>
      <p:pic>
        <p:nvPicPr>
          <p:cNvPr id="8" name="Picture 10" descr="H:\00 Data\Photo Ergonomic Ferr\DSC_0083.jpg"/>
          <p:cNvPicPr>
            <a:picLocks noChangeAspect="1" noChangeArrowheads="1"/>
          </p:cNvPicPr>
          <p:nvPr/>
        </p:nvPicPr>
        <p:blipFill>
          <a:blip r:embed="rId4" cstate="print"/>
          <a:srcRect/>
          <a:stretch>
            <a:fillRect/>
          </a:stretch>
        </p:blipFill>
        <p:spPr bwMode="auto">
          <a:xfrm>
            <a:off x="152400" y="3810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11" descr="H:\00 Data\Photo Ergonomic Ferr\DSC_0090.png"/>
          <p:cNvPicPr>
            <a:picLocks noChangeAspect="1" noChangeArrowheads="1"/>
          </p:cNvPicPr>
          <p:nvPr/>
        </p:nvPicPr>
        <p:blipFill>
          <a:blip r:embed="rId5" cstate="print"/>
          <a:srcRect/>
          <a:stretch>
            <a:fillRect/>
          </a:stretch>
        </p:blipFill>
        <p:spPr bwMode="auto">
          <a:xfrm>
            <a:off x="5181600" y="3810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ight Arrow 9"/>
          <p:cNvSpPr/>
          <p:nvPr/>
        </p:nvSpPr>
        <p:spPr>
          <a:xfrm>
            <a:off x="4267200" y="48006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Rectangle 10"/>
          <p:cNvSpPr/>
          <p:nvPr/>
        </p:nvSpPr>
        <p:spPr>
          <a:xfrm>
            <a:off x="152400" y="6629402"/>
            <a:ext cx="8763000" cy="246221"/>
          </a:xfrm>
          <a:prstGeom prst="rect">
            <a:avLst/>
          </a:prstGeom>
        </p:spPr>
        <p:txBody>
          <a:bodyPr wrap="square">
            <a:spAutoFit/>
          </a:bodyPr>
          <a:lstStyle/>
          <a:p>
            <a:pPr algn="ctr"/>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00 Data\Photo Ergonomic Ferr\DSC_0070.jpg"/>
          <p:cNvPicPr>
            <a:picLocks noChangeAspect="1" noChangeArrowheads="1"/>
          </p:cNvPicPr>
          <p:nvPr/>
        </p:nvPicPr>
        <p:blipFill>
          <a:blip r:embed="rId2" cstate="print"/>
          <a:srcRect/>
          <a:stretch>
            <a:fillRect/>
          </a:stretch>
        </p:blipFill>
        <p:spPr bwMode="auto">
          <a:xfrm>
            <a:off x="5105400" y="762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3" name="Picture 9" descr="H:\00 Data\Photo Ergonomic Ferr\DSC_0076.jpg"/>
          <p:cNvPicPr>
            <a:picLocks noChangeAspect="1" noChangeArrowheads="1"/>
          </p:cNvPicPr>
          <p:nvPr/>
        </p:nvPicPr>
        <p:blipFill>
          <a:blip r:embed="rId3" cstate="print"/>
          <a:srcRect/>
          <a:stretch>
            <a:fillRect/>
          </a:stretch>
        </p:blipFill>
        <p:spPr bwMode="auto">
          <a:xfrm>
            <a:off x="152400" y="7620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1676400" y="11668"/>
            <a:ext cx="5645520" cy="369332"/>
          </a:xfrm>
          <a:prstGeom prst="rect">
            <a:avLst/>
          </a:prstGeom>
          <a:noFill/>
        </p:spPr>
        <p:txBody>
          <a:bodyPr wrap="none" rtlCol="0">
            <a:spAutoFit/>
          </a:bodyPr>
          <a:lstStyle/>
          <a:p>
            <a:r>
              <a:rPr lang="en-US" dirty="0">
                <a:latin typeface="Arial Black" pitchFamily="34" charset="0"/>
              </a:rPr>
              <a:t>Scissor Lifts for Ergonomics  FERRO </a:t>
            </a:r>
            <a:r>
              <a:rPr lang="en-US" dirty="0">
                <a:solidFill>
                  <a:srgbClr val="FFC000"/>
                </a:solidFill>
                <a:latin typeface="Arial Black" pitchFamily="34" charset="0"/>
              </a:rPr>
              <a:t>TIGER</a:t>
            </a:r>
          </a:p>
        </p:txBody>
      </p:sp>
      <p:sp>
        <p:nvSpPr>
          <p:cNvPr id="24" name="Right Arrow 23"/>
          <p:cNvSpPr/>
          <p:nvPr/>
        </p:nvSpPr>
        <p:spPr>
          <a:xfrm>
            <a:off x="4267200" y="18288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6" name="Right Arrow 25"/>
          <p:cNvSpPr/>
          <p:nvPr/>
        </p:nvSpPr>
        <p:spPr>
          <a:xfrm>
            <a:off x="4343400" y="47244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27" name="Picture 12" descr="H:\00 Data\Photo Ergonomic Ferr\DSC_0031.png"/>
          <p:cNvPicPr>
            <a:picLocks noChangeAspect="1" noChangeArrowheads="1"/>
          </p:cNvPicPr>
          <p:nvPr/>
        </p:nvPicPr>
        <p:blipFill>
          <a:blip r:embed="rId4" cstate="print"/>
          <a:srcRect/>
          <a:stretch>
            <a:fillRect/>
          </a:stretch>
        </p:blipFill>
        <p:spPr bwMode="auto">
          <a:xfrm>
            <a:off x="5105400" y="36576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13" descr="H:\00 Data\Photo Ergonomic Ferr\DSC_0039.png"/>
          <p:cNvPicPr>
            <a:picLocks noChangeAspect="1" noChangeArrowheads="1"/>
          </p:cNvPicPr>
          <p:nvPr/>
        </p:nvPicPr>
        <p:blipFill>
          <a:blip r:embed="rId5" cstate="print"/>
          <a:srcRect/>
          <a:stretch>
            <a:fillRect/>
          </a:stretch>
        </p:blipFill>
        <p:spPr bwMode="auto">
          <a:xfrm>
            <a:off x="152400" y="3733800"/>
            <a:ext cx="39624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TextBox 29"/>
          <p:cNvSpPr txBox="1"/>
          <p:nvPr/>
        </p:nvSpPr>
        <p:spPr>
          <a:xfrm>
            <a:off x="533400" y="6611781"/>
            <a:ext cx="8311891" cy="246221"/>
          </a:xfrm>
          <a:prstGeom prst="rect">
            <a:avLst/>
          </a:prstGeom>
          <a:noFill/>
        </p:spPr>
        <p:txBody>
          <a:bodyPr wrap="none" rtlCol="0">
            <a:spAutoFit/>
          </a:bodyPr>
          <a:lstStyle/>
          <a:p>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sp>
        <p:nvSpPr>
          <p:cNvPr id="12" name="TextBox 11"/>
          <p:cNvSpPr txBox="1"/>
          <p:nvPr/>
        </p:nvSpPr>
        <p:spPr>
          <a:xfrm>
            <a:off x="1268029" y="381000"/>
            <a:ext cx="1017971" cy="369332"/>
          </a:xfrm>
          <a:prstGeom prst="rect">
            <a:avLst/>
          </a:prstGeom>
          <a:noFill/>
        </p:spPr>
        <p:txBody>
          <a:bodyPr wrap="none" rtlCol="0">
            <a:spAutoFit/>
          </a:bodyPr>
          <a:lstStyle/>
          <a:p>
            <a:r>
              <a:rPr lang="en-US" dirty="0">
                <a:solidFill>
                  <a:srgbClr val="FF0000"/>
                </a:solidFill>
                <a:latin typeface="Arial Black" pitchFamily="34" charset="0"/>
              </a:rPr>
              <a:t>Before</a:t>
            </a:r>
          </a:p>
        </p:txBody>
      </p:sp>
      <p:sp>
        <p:nvSpPr>
          <p:cNvPr id="13" name="TextBox 12"/>
          <p:cNvSpPr txBox="1"/>
          <p:nvPr/>
        </p:nvSpPr>
        <p:spPr>
          <a:xfrm>
            <a:off x="6629400" y="344269"/>
            <a:ext cx="813043" cy="646331"/>
          </a:xfrm>
          <a:prstGeom prst="rect">
            <a:avLst/>
          </a:prstGeom>
          <a:noFill/>
        </p:spPr>
        <p:txBody>
          <a:bodyPr wrap="none" rtlCol="0">
            <a:spAutoFit/>
          </a:bodyPr>
          <a:lstStyle/>
          <a:p>
            <a:r>
              <a:rPr lang="en-US" dirty="0">
                <a:solidFill>
                  <a:srgbClr val="00B050"/>
                </a:solidFill>
                <a:latin typeface="Arial Black" pitchFamily="34" charset="0"/>
              </a:rPr>
              <a:t>After</a:t>
            </a:r>
          </a:p>
          <a:p>
            <a:endParaRPr lang="en-US" dirty="0">
              <a:solidFill>
                <a:srgbClr val="00B050"/>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00 Data\Photo Ergonomic Ferr\DSC_0007.png"/>
          <p:cNvPicPr>
            <a:picLocks noChangeAspect="1" noChangeArrowheads="1"/>
          </p:cNvPicPr>
          <p:nvPr/>
        </p:nvPicPr>
        <p:blipFill>
          <a:blip r:embed="rId2"/>
          <a:srcRect/>
          <a:stretch>
            <a:fillRect/>
          </a:stretch>
        </p:blipFill>
        <p:spPr bwMode="auto">
          <a:xfrm>
            <a:off x="5105400" y="838200"/>
            <a:ext cx="38862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H:\00 Data\Photo Ergonomic Ferr\DSC_008.png"/>
          <p:cNvPicPr>
            <a:picLocks noChangeAspect="1" noChangeArrowheads="1"/>
          </p:cNvPicPr>
          <p:nvPr/>
        </p:nvPicPr>
        <p:blipFill>
          <a:blip r:embed="rId3"/>
          <a:srcRect/>
          <a:stretch>
            <a:fillRect/>
          </a:stretch>
        </p:blipFill>
        <p:spPr bwMode="auto">
          <a:xfrm>
            <a:off x="228600" y="838200"/>
            <a:ext cx="3872647"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ight Arrow 7"/>
          <p:cNvSpPr/>
          <p:nvPr/>
        </p:nvSpPr>
        <p:spPr>
          <a:xfrm>
            <a:off x="4279392" y="1600200"/>
            <a:ext cx="6736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extBox 8"/>
          <p:cNvSpPr txBox="1"/>
          <p:nvPr/>
        </p:nvSpPr>
        <p:spPr>
          <a:xfrm>
            <a:off x="2300662" y="35004"/>
            <a:ext cx="4180696" cy="369332"/>
          </a:xfrm>
          <a:prstGeom prst="rect">
            <a:avLst/>
          </a:prstGeom>
          <a:noFill/>
        </p:spPr>
        <p:txBody>
          <a:bodyPr wrap="none" rtlCol="0">
            <a:spAutoFit/>
          </a:bodyPr>
          <a:lstStyle/>
          <a:p>
            <a:r>
              <a:rPr lang="en-US" dirty="0">
                <a:latin typeface="Arial Black" pitchFamily="34" charset="0"/>
              </a:rPr>
              <a:t>Elevating Docks - FERRO </a:t>
            </a:r>
            <a:r>
              <a:rPr lang="en-US" dirty="0">
                <a:solidFill>
                  <a:srgbClr val="FFC000"/>
                </a:solidFill>
                <a:latin typeface="Arial Black" pitchFamily="34" charset="0"/>
              </a:rPr>
              <a:t>TIGER</a:t>
            </a:r>
          </a:p>
        </p:txBody>
      </p:sp>
      <p:sp>
        <p:nvSpPr>
          <p:cNvPr id="16" name="Rectangle 15"/>
          <p:cNvSpPr/>
          <p:nvPr/>
        </p:nvSpPr>
        <p:spPr>
          <a:xfrm>
            <a:off x="152400" y="6629402"/>
            <a:ext cx="8763000" cy="246221"/>
          </a:xfrm>
          <a:prstGeom prst="rect">
            <a:avLst/>
          </a:prstGeom>
        </p:spPr>
        <p:txBody>
          <a:bodyPr wrap="square">
            <a:spAutoFit/>
          </a:bodyPr>
          <a:lstStyle/>
          <a:p>
            <a:pPr algn="ctr"/>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sp>
        <p:nvSpPr>
          <p:cNvPr id="10" name="TextBox 9"/>
          <p:cNvSpPr txBox="1"/>
          <p:nvPr/>
        </p:nvSpPr>
        <p:spPr>
          <a:xfrm>
            <a:off x="1268029" y="468868"/>
            <a:ext cx="1017971" cy="369332"/>
          </a:xfrm>
          <a:prstGeom prst="rect">
            <a:avLst/>
          </a:prstGeom>
          <a:noFill/>
        </p:spPr>
        <p:txBody>
          <a:bodyPr wrap="none" rtlCol="0">
            <a:spAutoFit/>
          </a:bodyPr>
          <a:lstStyle/>
          <a:p>
            <a:r>
              <a:rPr lang="en-US" dirty="0">
                <a:solidFill>
                  <a:srgbClr val="FF0000"/>
                </a:solidFill>
                <a:latin typeface="Arial Black" pitchFamily="34" charset="0"/>
              </a:rPr>
              <a:t>Before</a:t>
            </a:r>
          </a:p>
        </p:txBody>
      </p:sp>
      <p:sp>
        <p:nvSpPr>
          <p:cNvPr id="11" name="TextBox 10"/>
          <p:cNvSpPr txBox="1"/>
          <p:nvPr/>
        </p:nvSpPr>
        <p:spPr>
          <a:xfrm>
            <a:off x="6629400" y="457200"/>
            <a:ext cx="813043" cy="646331"/>
          </a:xfrm>
          <a:prstGeom prst="rect">
            <a:avLst/>
          </a:prstGeom>
          <a:noFill/>
        </p:spPr>
        <p:txBody>
          <a:bodyPr wrap="none" rtlCol="0">
            <a:spAutoFit/>
          </a:bodyPr>
          <a:lstStyle/>
          <a:p>
            <a:r>
              <a:rPr lang="en-US" dirty="0">
                <a:solidFill>
                  <a:srgbClr val="00B050"/>
                </a:solidFill>
                <a:latin typeface="Arial Black" pitchFamily="34" charset="0"/>
              </a:rPr>
              <a:t>After</a:t>
            </a:r>
          </a:p>
          <a:p>
            <a:endParaRPr lang="en-US" dirty="0">
              <a:solidFill>
                <a:srgbClr val="00B050"/>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Data\Photos\Photos ITC LH\P1010334.JPG"/>
          <p:cNvPicPr>
            <a:picLocks noChangeAspect="1" noChangeArrowheads="1"/>
          </p:cNvPicPr>
          <p:nvPr/>
        </p:nvPicPr>
        <p:blipFill>
          <a:blip r:embed="rId2" cstate="print"/>
          <a:srcRect/>
          <a:stretch>
            <a:fillRect/>
          </a:stretch>
        </p:blipFill>
        <p:spPr bwMode="auto">
          <a:xfrm>
            <a:off x="5029201" y="2514600"/>
            <a:ext cx="291352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H:\Data\Photos\Photos LH 90 E 1T\P1010542.JPG"/>
          <p:cNvPicPr>
            <a:picLocks noChangeAspect="1" noChangeArrowheads="1"/>
          </p:cNvPicPr>
          <p:nvPr/>
        </p:nvPicPr>
        <p:blipFill>
          <a:blip r:embed="rId3" cstate="print"/>
          <a:srcRect/>
          <a:stretch>
            <a:fillRect/>
          </a:stretch>
        </p:blipFill>
        <p:spPr bwMode="auto">
          <a:xfrm>
            <a:off x="297543" y="457200"/>
            <a:ext cx="291352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H:\Data\Photos\Photos LH 90 E 1T\P1010543.JPG"/>
          <p:cNvPicPr>
            <a:picLocks noChangeAspect="1" noChangeArrowheads="1"/>
          </p:cNvPicPr>
          <p:nvPr/>
        </p:nvPicPr>
        <p:blipFill>
          <a:blip r:embed="rId4" cstate="print"/>
          <a:srcRect/>
          <a:stretch>
            <a:fillRect/>
          </a:stretch>
        </p:blipFill>
        <p:spPr bwMode="auto">
          <a:xfrm>
            <a:off x="304800" y="2514600"/>
            <a:ext cx="290285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H:\Data\Photos\Photos ITC LH\P1010333.JPG"/>
          <p:cNvPicPr>
            <a:picLocks noChangeAspect="1" noChangeArrowheads="1"/>
          </p:cNvPicPr>
          <p:nvPr/>
        </p:nvPicPr>
        <p:blipFill>
          <a:blip r:embed="rId5" cstate="print"/>
          <a:srcRect/>
          <a:stretch>
            <a:fillRect/>
          </a:stretch>
        </p:blipFill>
        <p:spPr bwMode="auto">
          <a:xfrm>
            <a:off x="5011271" y="457200"/>
            <a:ext cx="291352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H:\Data\Photos\Photos LH 90 E 1T\P1010544.JPG"/>
          <p:cNvPicPr>
            <a:picLocks noChangeAspect="1" noChangeArrowheads="1"/>
          </p:cNvPicPr>
          <p:nvPr/>
        </p:nvPicPr>
        <p:blipFill>
          <a:blip r:embed="rId6" cstate="print"/>
          <a:srcRect/>
          <a:stretch>
            <a:fillRect/>
          </a:stretch>
        </p:blipFill>
        <p:spPr bwMode="auto">
          <a:xfrm>
            <a:off x="304800" y="4572000"/>
            <a:ext cx="2902857"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descr="H:\Data\Photos\Photos ITC LH\00016.MTS_snapshot_00.38_[2012.06.15_16.28.39].jpg"/>
          <p:cNvPicPr>
            <a:picLocks noChangeAspect="1" noChangeArrowheads="1"/>
          </p:cNvPicPr>
          <p:nvPr/>
        </p:nvPicPr>
        <p:blipFill>
          <a:blip r:embed="rId7" cstate="print"/>
          <a:srcRect/>
          <a:stretch>
            <a:fillRect/>
          </a:stretch>
        </p:blipFill>
        <p:spPr bwMode="auto">
          <a:xfrm>
            <a:off x="5029200" y="4572002"/>
            <a:ext cx="2895600" cy="1893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04800" y="4038600"/>
            <a:ext cx="338554" cy="369332"/>
          </a:xfrm>
          <a:prstGeom prst="rect">
            <a:avLst/>
          </a:prstGeom>
          <a:noFill/>
        </p:spPr>
        <p:txBody>
          <a:bodyPr wrap="none" rtlCol="0">
            <a:spAutoFit/>
          </a:bodyPr>
          <a:lstStyle/>
          <a:p>
            <a:r>
              <a:rPr lang="en-US" dirty="0">
                <a:solidFill>
                  <a:srgbClr val="FF0000"/>
                </a:solidFill>
                <a:latin typeface="Arial Black" pitchFamily="34" charset="0"/>
              </a:rPr>
              <a:t>2</a:t>
            </a:r>
            <a:endParaRPr lang="en-IN" dirty="0">
              <a:solidFill>
                <a:srgbClr val="FF0000"/>
              </a:solidFill>
              <a:latin typeface="Arial Black" pitchFamily="34" charset="0"/>
            </a:endParaRPr>
          </a:p>
        </p:txBody>
      </p:sp>
      <p:sp>
        <p:nvSpPr>
          <p:cNvPr id="16" name="TextBox 15"/>
          <p:cNvSpPr txBox="1"/>
          <p:nvPr/>
        </p:nvSpPr>
        <p:spPr>
          <a:xfrm>
            <a:off x="228600" y="6096000"/>
            <a:ext cx="338554" cy="369332"/>
          </a:xfrm>
          <a:prstGeom prst="rect">
            <a:avLst/>
          </a:prstGeom>
          <a:noFill/>
        </p:spPr>
        <p:txBody>
          <a:bodyPr wrap="none" rtlCol="0">
            <a:spAutoFit/>
          </a:bodyPr>
          <a:lstStyle/>
          <a:p>
            <a:r>
              <a:rPr lang="en-US" dirty="0">
                <a:solidFill>
                  <a:srgbClr val="FF0000"/>
                </a:solidFill>
                <a:latin typeface="Arial Black" pitchFamily="34" charset="0"/>
              </a:rPr>
              <a:t>3</a:t>
            </a:r>
            <a:endParaRPr lang="en-IN" dirty="0">
              <a:solidFill>
                <a:srgbClr val="FF0000"/>
              </a:solidFill>
              <a:latin typeface="Arial Black" pitchFamily="34" charset="0"/>
            </a:endParaRPr>
          </a:p>
        </p:txBody>
      </p:sp>
      <p:sp>
        <p:nvSpPr>
          <p:cNvPr id="17" name="TextBox 16"/>
          <p:cNvSpPr txBox="1"/>
          <p:nvPr/>
        </p:nvSpPr>
        <p:spPr>
          <a:xfrm>
            <a:off x="304800" y="1981200"/>
            <a:ext cx="338554" cy="369332"/>
          </a:xfrm>
          <a:prstGeom prst="rect">
            <a:avLst/>
          </a:prstGeom>
          <a:noFill/>
        </p:spPr>
        <p:txBody>
          <a:bodyPr wrap="none" rtlCol="0">
            <a:spAutoFit/>
          </a:bodyPr>
          <a:lstStyle/>
          <a:p>
            <a:r>
              <a:rPr lang="en-US" dirty="0">
                <a:solidFill>
                  <a:srgbClr val="FF0000"/>
                </a:solidFill>
                <a:latin typeface="Arial Black" pitchFamily="34" charset="0"/>
              </a:rPr>
              <a:t>1</a:t>
            </a:r>
            <a:endParaRPr lang="en-IN" dirty="0">
              <a:solidFill>
                <a:srgbClr val="FF0000"/>
              </a:solidFill>
              <a:latin typeface="Arial Black" pitchFamily="34" charset="0"/>
            </a:endParaRPr>
          </a:p>
        </p:txBody>
      </p:sp>
      <p:sp>
        <p:nvSpPr>
          <p:cNvPr id="18" name="TextBox 17"/>
          <p:cNvSpPr txBox="1"/>
          <p:nvPr/>
        </p:nvSpPr>
        <p:spPr>
          <a:xfrm>
            <a:off x="5047129" y="6096000"/>
            <a:ext cx="338554" cy="369332"/>
          </a:xfrm>
          <a:prstGeom prst="rect">
            <a:avLst/>
          </a:prstGeom>
          <a:noFill/>
        </p:spPr>
        <p:txBody>
          <a:bodyPr wrap="none" rtlCol="0">
            <a:spAutoFit/>
          </a:bodyPr>
          <a:lstStyle/>
          <a:p>
            <a:r>
              <a:rPr lang="en-US" dirty="0">
                <a:solidFill>
                  <a:srgbClr val="FF0000"/>
                </a:solidFill>
                <a:latin typeface="Arial Black" pitchFamily="34" charset="0"/>
              </a:rPr>
              <a:t>3</a:t>
            </a:r>
            <a:endParaRPr lang="en-IN" dirty="0">
              <a:solidFill>
                <a:srgbClr val="FF0000"/>
              </a:solidFill>
              <a:latin typeface="Arial Black" pitchFamily="34" charset="0"/>
            </a:endParaRPr>
          </a:p>
        </p:txBody>
      </p:sp>
      <p:sp>
        <p:nvSpPr>
          <p:cNvPr id="19" name="TextBox 18"/>
          <p:cNvSpPr txBox="1"/>
          <p:nvPr/>
        </p:nvSpPr>
        <p:spPr>
          <a:xfrm>
            <a:off x="5047129" y="4038600"/>
            <a:ext cx="338554" cy="369332"/>
          </a:xfrm>
          <a:prstGeom prst="rect">
            <a:avLst/>
          </a:prstGeom>
          <a:noFill/>
        </p:spPr>
        <p:txBody>
          <a:bodyPr wrap="none" rtlCol="0">
            <a:spAutoFit/>
          </a:bodyPr>
          <a:lstStyle/>
          <a:p>
            <a:r>
              <a:rPr lang="en-US" dirty="0">
                <a:solidFill>
                  <a:srgbClr val="FF0000"/>
                </a:solidFill>
                <a:latin typeface="Arial Black" pitchFamily="34" charset="0"/>
              </a:rPr>
              <a:t>2</a:t>
            </a:r>
            <a:endParaRPr lang="en-IN" dirty="0">
              <a:solidFill>
                <a:srgbClr val="FF0000"/>
              </a:solidFill>
              <a:latin typeface="Arial Black" pitchFamily="34" charset="0"/>
            </a:endParaRPr>
          </a:p>
        </p:txBody>
      </p:sp>
      <p:sp>
        <p:nvSpPr>
          <p:cNvPr id="20" name="TextBox 19"/>
          <p:cNvSpPr txBox="1"/>
          <p:nvPr/>
        </p:nvSpPr>
        <p:spPr>
          <a:xfrm>
            <a:off x="5029200" y="1981200"/>
            <a:ext cx="338554" cy="369332"/>
          </a:xfrm>
          <a:prstGeom prst="rect">
            <a:avLst/>
          </a:prstGeom>
          <a:noFill/>
        </p:spPr>
        <p:txBody>
          <a:bodyPr wrap="none" rtlCol="0">
            <a:spAutoFit/>
          </a:bodyPr>
          <a:lstStyle/>
          <a:p>
            <a:r>
              <a:rPr lang="en-US" dirty="0">
                <a:solidFill>
                  <a:srgbClr val="FF0000"/>
                </a:solidFill>
                <a:latin typeface="Arial Black" pitchFamily="34" charset="0"/>
              </a:rPr>
              <a:t>1</a:t>
            </a:r>
            <a:endParaRPr lang="en-IN" dirty="0">
              <a:solidFill>
                <a:srgbClr val="FF0000"/>
              </a:solidFill>
              <a:latin typeface="Arial Black" pitchFamily="34" charset="0"/>
            </a:endParaRPr>
          </a:p>
        </p:txBody>
      </p:sp>
      <p:sp>
        <p:nvSpPr>
          <p:cNvPr id="21" name="Rectangle 20"/>
          <p:cNvSpPr/>
          <p:nvPr/>
        </p:nvSpPr>
        <p:spPr>
          <a:xfrm>
            <a:off x="152400" y="6629402"/>
            <a:ext cx="8763000" cy="246221"/>
          </a:xfrm>
          <a:prstGeom prst="rect">
            <a:avLst/>
          </a:prstGeom>
        </p:spPr>
        <p:txBody>
          <a:bodyPr wrap="square">
            <a:spAutoFit/>
          </a:bodyPr>
          <a:lstStyle/>
          <a:p>
            <a:pPr algn="ctr"/>
            <a:r>
              <a:rPr lang="en-US" sz="1000" b="1" dirty="0"/>
              <a:t>Ferro Foundries Pvt. Ltd. </a:t>
            </a:r>
            <a:r>
              <a:rPr lang="en-US" sz="1000" b="1" dirty="0" err="1"/>
              <a:t>Hunsur</a:t>
            </a:r>
            <a:r>
              <a:rPr lang="en-US" sz="1000" b="1" dirty="0"/>
              <a:t> Road, </a:t>
            </a:r>
            <a:r>
              <a:rPr lang="en-US" sz="1000" b="1" dirty="0" err="1"/>
              <a:t>Belwadi</a:t>
            </a:r>
            <a:r>
              <a:rPr lang="en-US" sz="1000" b="1" dirty="0"/>
              <a:t> P.O. Mysore 570018 INDIA. | Tel: +91 821 4254600 | Mob: +91 9945820878 | Email: info@ferrotiger.com</a:t>
            </a:r>
          </a:p>
        </p:txBody>
      </p:sp>
      <p:pic>
        <p:nvPicPr>
          <p:cNvPr id="26" name="Picture 25"/>
          <p:cNvPicPr/>
          <p:nvPr/>
        </p:nvPicPr>
        <p:blipFill>
          <a:blip r:embed="rId8" cstate="print"/>
          <a:srcRect/>
          <a:stretch>
            <a:fillRect/>
          </a:stretch>
        </p:blipFill>
        <p:spPr bwMode="auto">
          <a:xfrm>
            <a:off x="1131615" y="61997"/>
            <a:ext cx="2716119" cy="295194"/>
          </a:xfrm>
          <a:prstGeom prst="rect">
            <a:avLst/>
          </a:prstGeom>
          <a:noFill/>
          <a:ln w="9525">
            <a:noFill/>
            <a:miter lim="800000"/>
            <a:headEnd/>
            <a:tailEnd/>
          </a:ln>
        </p:spPr>
      </p:pic>
      <p:sp>
        <p:nvSpPr>
          <p:cNvPr id="27" name="TextBox 26"/>
          <p:cNvSpPr txBox="1"/>
          <p:nvPr/>
        </p:nvSpPr>
        <p:spPr>
          <a:xfrm>
            <a:off x="3847734" y="0"/>
            <a:ext cx="4000866" cy="461665"/>
          </a:xfrm>
          <a:prstGeom prst="rect">
            <a:avLst/>
          </a:prstGeom>
          <a:noFill/>
        </p:spPr>
        <p:txBody>
          <a:bodyPr wrap="square" rtlCol="0">
            <a:spAutoFit/>
          </a:bodyPr>
          <a:lstStyle/>
          <a:p>
            <a:r>
              <a:rPr lang="en-US" sz="2400" dirty="0">
                <a:solidFill>
                  <a:srgbClr val="FF0000"/>
                </a:solidFill>
                <a:latin typeface="Arial Black" pitchFamily="34" charset="0"/>
              </a:rPr>
              <a:t>Slim Lift Application</a:t>
            </a:r>
            <a:endParaRPr lang="en-IN" sz="2400" dirty="0">
              <a:solidFill>
                <a:srgbClr val="FF0000"/>
              </a:solidFill>
              <a:latin typeface="Arial Black"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For Brocher1.JPG"/>
          <p:cNvPicPr>
            <a:picLocks noChangeAspect="1" noChangeArrowheads="1"/>
          </p:cNvPicPr>
          <p:nvPr/>
        </p:nvPicPr>
        <p:blipFill>
          <a:blip r:embed="rId2" cstate="print"/>
          <a:stretch>
            <a:fillRect/>
          </a:stretch>
        </p:blipFill>
        <p:spPr bwMode="auto">
          <a:xfrm>
            <a:off x="5495198" y="1214423"/>
            <a:ext cx="3648802" cy="2500330"/>
          </a:xfrm>
          <a:prstGeom prst="rect">
            <a:avLst/>
          </a:prstGeom>
          <a:noFill/>
          <a:ln w="9525">
            <a:noFill/>
            <a:miter lim="800000"/>
            <a:headEnd/>
            <a:tailEnd/>
          </a:ln>
        </p:spPr>
      </p:pic>
      <p:sp>
        <p:nvSpPr>
          <p:cNvPr id="11" name="TextBox 10"/>
          <p:cNvSpPr txBox="1"/>
          <p:nvPr/>
        </p:nvSpPr>
        <p:spPr>
          <a:xfrm>
            <a:off x="71407" y="1132962"/>
            <a:ext cx="1981633" cy="938719"/>
          </a:xfrm>
          <a:prstGeom prst="rect">
            <a:avLst/>
          </a:prstGeom>
          <a:noFill/>
        </p:spPr>
        <p:txBody>
          <a:bodyPr wrap="none" rtlCol="0">
            <a:spAutoFit/>
          </a:bodyPr>
          <a:lstStyle/>
          <a:p>
            <a:r>
              <a:rPr lang="en-US" sz="1000" b="1" dirty="0">
                <a:latin typeface="Arial" pitchFamily="34" charset="0"/>
                <a:cs typeface="Arial" pitchFamily="34" charset="0"/>
              </a:rPr>
              <a:t>Features</a:t>
            </a:r>
          </a:p>
          <a:p>
            <a:pPr>
              <a:buFont typeface="Wingdings" pitchFamily="2" charset="2"/>
              <a:buChar char="Ø"/>
            </a:pPr>
            <a:r>
              <a:rPr lang="en-US" sz="900" dirty="0">
                <a:latin typeface="Arial" pitchFamily="34" charset="0"/>
                <a:cs typeface="Arial" pitchFamily="34" charset="0"/>
              </a:rPr>
              <a:t> </a:t>
            </a:r>
            <a:r>
              <a:rPr lang="en-US" sz="900" b="1" dirty="0">
                <a:latin typeface="Arial" pitchFamily="34" charset="0"/>
                <a:cs typeface="Arial" pitchFamily="34" charset="0"/>
              </a:rPr>
              <a:t>NO PIT REQUIRED </a:t>
            </a:r>
          </a:p>
          <a:p>
            <a:pPr>
              <a:buFont typeface="Wingdings" pitchFamily="2" charset="2"/>
              <a:buChar char="Ø"/>
            </a:pPr>
            <a:r>
              <a:rPr lang="en-US" sz="900" dirty="0">
                <a:latin typeface="Arial" pitchFamily="34" charset="0"/>
                <a:ea typeface="Tahoma" pitchFamily="34" charset="0"/>
                <a:cs typeface="Arial" pitchFamily="34" charset="0"/>
              </a:rPr>
              <a:t> Lifting capacity up to  2000 kg  </a:t>
            </a:r>
          </a:p>
          <a:p>
            <a:pPr>
              <a:buFont typeface="Wingdings" pitchFamily="2" charset="2"/>
              <a:buChar char="Ø"/>
            </a:pPr>
            <a:r>
              <a:rPr lang="en-US" sz="900" dirty="0">
                <a:latin typeface="Arial" pitchFamily="34" charset="0"/>
                <a:ea typeface="Tahoma" pitchFamily="34" charset="0"/>
                <a:cs typeface="Arial" pitchFamily="34" charset="0"/>
              </a:rPr>
              <a:t> Closed  table height of  90mm</a:t>
            </a:r>
          </a:p>
          <a:p>
            <a:pPr>
              <a:buFont typeface="Wingdings" pitchFamily="2" charset="2"/>
              <a:buChar char="Ø"/>
            </a:pPr>
            <a:r>
              <a:rPr lang="en-US" sz="900" dirty="0">
                <a:latin typeface="Arial" pitchFamily="34" charset="0"/>
                <a:ea typeface="Tahoma" pitchFamily="34" charset="0"/>
                <a:cs typeface="Arial" pitchFamily="34" charset="0"/>
              </a:rPr>
              <a:t> Maximum table height of 900mm</a:t>
            </a:r>
          </a:p>
          <a:p>
            <a:pPr>
              <a:buFont typeface="Wingdings" pitchFamily="2" charset="2"/>
              <a:buChar char="Ø"/>
            </a:pPr>
            <a:r>
              <a:rPr lang="en-US" sz="900" dirty="0">
                <a:latin typeface="Arial" pitchFamily="34" charset="0"/>
                <a:ea typeface="Tahoma" pitchFamily="34" charset="0"/>
                <a:cs typeface="Arial" pitchFamily="34" charset="0"/>
              </a:rPr>
              <a:t> Power Pack – Bosch Rexroth </a:t>
            </a:r>
          </a:p>
        </p:txBody>
      </p:sp>
      <p:sp>
        <p:nvSpPr>
          <p:cNvPr id="12" name="TextBox 11"/>
          <p:cNvSpPr txBox="1"/>
          <p:nvPr/>
        </p:nvSpPr>
        <p:spPr>
          <a:xfrm>
            <a:off x="142845" y="6429396"/>
            <a:ext cx="8781378" cy="438582"/>
          </a:xfrm>
          <a:prstGeom prst="rect">
            <a:avLst/>
          </a:prstGeom>
          <a:noFill/>
        </p:spPr>
        <p:txBody>
          <a:bodyPr wrap="square" rtlCol="0">
            <a:spAutoFit/>
          </a:bodyPr>
          <a:lstStyle/>
          <a:p>
            <a:pPr algn="ctr"/>
            <a:r>
              <a:rPr lang="en-US" sz="1200" b="1" dirty="0">
                <a:solidFill>
                  <a:srgbClr val="FF0000"/>
                </a:solidFill>
                <a:latin typeface="Arial Black" pitchFamily="34" charset="0"/>
                <a:cs typeface="Arial" pitchFamily="34" charset="0"/>
              </a:rPr>
              <a:t>Tel:</a:t>
            </a:r>
            <a:r>
              <a:rPr lang="en-US" sz="1200" b="1" dirty="0">
                <a:latin typeface="Arial Black" pitchFamily="34" charset="0"/>
                <a:cs typeface="Arial" pitchFamily="34" charset="0"/>
              </a:rPr>
              <a:t> </a:t>
            </a:r>
            <a:r>
              <a:rPr lang="en-US" sz="1200" b="1" dirty="0">
                <a:latin typeface="Arial" pitchFamily="34" charset="0"/>
                <a:cs typeface="Arial" pitchFamily="34" charset="0"/>
              </a:rPr>
              <a:t>+91 821 4254600 | </a:t>
            </a:r>
            <a:r>
              <a:rPr lang="en-US" sz="1200" b="1" dirty="0">
                <a:solidFill>
                  <a:srgbClr val="FF0000"/>
                </a:solidFill>
                <a:latin typeface="Arial Black" pitchFamily="34" charset="0"/>
                <a:cs typeface="Arial" pitchFamily="34" charset="0"/>
              </a:rPr>
              <a:t>Mob:</a:t>
            </a:r>
            <a:r>
              <a:rPr lang="en-US" sz="1200" b="1" dirty="0">
                <a:solidFill>
                  <a:srgbClr val="FF0000"/>
                </a:solidFill>
                <a:latin typeface="Arial" pitchFamily="34" charset="0"/>
                <a:cs typeface="Arial" pitchFamily="34" charset="0"/>
              </a:rPr>
              <a:t> </a:t>
            </a:r>
            <a:r>
              <a:rPr lang="en-US" sz="1200" b="1" dirty="0">
                <a:latin typeface="Arial" pitchFamily="34" charset="0"/>
                <a:cs typeface="Arial" pitchFamily="34" charset="0"/>
              </a:rPr>
              <a:t>+91 9945820878 | </a:t>
            </a:r>
            <a:r>
              <a:rPr lang="en-US" sz="1200" b="1" dirty="0">
                <a:solidFill>
                  <a:srgbClr val="FF0000"/>
                </a:solidFill>
                <a:latin typeface="Arial Black" pitchFamily="34" charset="0"/>
                <a:cs typeface="Arial" pitchFamily="34" charset="0"/>
              </a:rPr>
              <a:t>E-Mail:</a:t>
            </a:r>
            <a:r>
              <a:rPr lang="en-US" sz="1200" b="1" dirty="0">
                <a:latin typeface="Arial" pitchFamily="34" charset="0"/>
                <a:cs typeface="Arial" pitchFamily="34" charset="0"/>
              </a:rPr>
              <a:t> info@ferrotiger.com | </a:t>
            </a:r>
            <a:r>
              <a:rPr lang="en-US" sz="1200" b="1" dirty="0">
                <a:solidFill>
                  <a:srgbClr val="FF0000"/>
                </a:solidFill>
                <a:latin typeface="Arial Black" pitchFamily="34" charset="0"/>
                <a:cs typeface="Arial" pitchFamily="34" charset="0"/>
              </a:rPr>
              <a:t>Web:</a:t>
            </a:r>
            <a:r>
              <a:rPr lang="en-US" sz="1200" b="1" dirty="0">
                <a:solidFill>
                  <a:srgbClr val="FF0000"/>
                </a:solidFill>
                <a:latin typeface="Arial" pitchFamily="34" charset="0"/>
                <a:cs typeface="Arial" pitchFamily="34" charset="0"/>
              </a:rPr>
              <a:t> </a:t>
            </a:r>
            <a:r>
              <a:rPr lang="en-US" sz="1200" b="1" dirty="0">
                <a:latin typeface="Arial" pitchFamily="34" charset="0"/>
                <a:cs typeface="Arial" pitchFamily="34" charset="0"/>
              </a:rPr>
              <a:t>www.ferrotiger.com </a:t>
            </a:r>
          </a:p>
          <a:p>
            <a:pPr algn="ctr"/>
            <a:r>
              <a:rPr lang="en-US" sz="1050" b="1" dirty="0">
                <a:solidFill>
                  <a:srgbClr val="FF0000"/>
                </a:solidFill>
                <a:latin typeface="Arial Black" pitchFamily="34" charset="0"/>
                <a:cs typeface="Arial" pitchFamily="34" charset="0"/>
              </a:rPr>
              <a:t>Office &amp; Factory Address: </a:t>
            </a:r>
            <a:r>
              <a:rPr lang="en-US" sz="1050" dirty="0">
                <a:latin typeface="Arial" pitchFamily="34" charset="0"/>
                <a:cs typeface="Arial" pitchFamily="34" charset="0"/>
              </a:rPr>
              <a:t>Ferro Foundries Pvt. Ltd., Belwadi P.O., Mercara Road, Mysore 570018, INDIA.</a:t>
            </a:r>
          </a:p>
        </p:txBody>
      </p:sp>
      <p:sp>
        <p:nvSpPr>
          <p:cNvPr id="13" name="TextBox 12"/>
          <p:cNvSpPr txBox="1"/>
          <p:nvPr/>
        </p:nvSpPr>
        <p:spPr>
          <a:xfrm>
            <a:off x="3780688" y="1102182"/>
            <a:ext cx="1879041" cy="969496"/>
          </a:xfrm>
          <a:prstGeom prst="rect">
            <a:avLst/>
          </a:prstGeom>
          <a:noFill/>
        </p:spPr>
        <p:txBody>
          <a:bodyPr wrap="none" rtlCol="0">
            <a:spAutoFit/>
          </a:bodyPr>
          <a:lstStyle/>
          <a:p>
            <a:r>
              <a:rPr lang="en-US" sz="1000" b="1" dirty="0">
                <a:latin typeface="Arial" pitchFamily="34" charset="0"/>
                <a:cs typeface="Arial" pitchFamily="34" charset="0"/>
              </a:rPr>
              <a:t>Safety</a:t>
            </a:r>
            <a:r>
              <a:rPr lang="en-US" sz="1200" b="1" dirty="0">
                <a:latin typeface="Arial" pitchFamily="34" charset="0"/>
                <a:cs typeface="Arial" pitchFamily="34" charset="0"/>
              </a:rPr>
              <a:t> </a:t>
            </a:r>
            <a:r>
              <a:rPr lang="en-US" sz="1200" dirty="0">
                <a:latin typeface="Arial" pitchFamily="34" charset="0"/>
                <a:cs typeface="Arial" pitchFamily="34" charset="0"/>
              </a:rPr>
              <a:t> </a:t>
            </a:r>
          </a:p>
          <a:p>
            <a:pPr>
              <a:buFont typeface="Wingdings" pitchFamily="2" charset="2"/>
              <a:buChar char="Ø"/>
            </a:pPr>
            <a:r>
              <a:rPr lang="en-US" sz="900" dirty="0">
                <a:latin typeface="Arial" pitchFamily="34" charset="0"/>
                <a:cs typeface="Arial" pitchFamily="34" charset="0"/>
              </a:rPr>
              <a:t> Hose burst valve</a:t>
            </a:r>
          </a:p>
          <a:p>
            <a:pPr>
              <a:buFont typeface="Wingdings" pitchFamily="2" charset="2"/>
              <a:buChar char="Ø"/>
            </a:pPr>
            <a:r>
              <a:rPr lang="en-US" sz="900" dirty="0">
                <a:latin typeface="Arial" pitchFamily="34" charset="0"/>
                <a:cs typeface="Arial" pitchFamily="34" charset="0"/>
              </a:rPr>
              <a:t> Over load protection</a:t>
            </a:r>
          </a:p>
          <a:p>
            <a:pPr>
              <a:buFont typeface="Wingdings" pitchFamily="2" charset="2"/>
              <a:buChar char="Ø"/>
            </a:pPr>
            <a:r>
              <a:rPr lang="en-US" sz="900" dirty="0">
                <a:latin typeface="Arial" pitchFamily="34" charset="0"/>
                <a:cs typeface="Arial" pitchFamily="34" charset="0"/>
              </a:rPr>
              <a:t> Toe guards</a:t>
            </a:r>
          </a:p>
          <a:p>
            <a:pPr>
              <a:buFont typeface="Wingdings" pitchFamily="2" charset="2"/>
              <a:buChar char="Ø"/>
            </a:pPr>
            <a:r>
              <a:rPr lang="en-US" sz="900" dirty="0">
                <a:latin typeface="Arial" pitchFamily="34" charset="0"/>
                <a:cs typeface="Arial" pitchFamily="34" charset="0"/>
              </a:rPr>
              <a:t> Mechanical maintenance locks</a:t>
            </a:r>
          </a:p>
          <a:p>
            <a:pPr>
              <a:buFont typeface="Wingdings" pitchFamily="2" charset="2"/>
              <a:buChar char="Ø"/>
            </a:pPr>
            <a:r>
              <a:rPr lang="en-US" sz="900" dirty="0">
                <a:latin typeface="Arial" pitchFamily="34" charset="0"/>
                <a:cs typeface="Arial" pitchFamily="34" charset="0"/>
              </a:rPr>
              <a:t> Low Control Voltage - 24V DC</a:t>
            </a:r>
            <a:endParaRPr lang="en-IN" sz="900" dirty="0">
              <a:latin typeface="Arial" pitchFamily="34" charset="0"/>
              <a:cs typeface="Arial" pitchFamily="34" charset="0"/>
            </a:endParaRPr>
          </a:p>
        </p:txBody>
      </p:sp>
      <p:grpSp>
        <p:nvGrpSpPr>
          <p:cNvPr id="4" name="Group 22"/>
          <p:cNvGrpSpPr/>
          <p:nvPr/>
        </p:nvGrpSpPr>
        <p:grpSpPr>
          <a:xfrm>
            <a:off x="522015" y="38380"/>
            <a:ext cx="4643470" cy="461665"/>
            <a:chOff x="285720" y="571479"/>
            <a:chExt cx="4643470" cy="461665"/>
          </a:xfrm>
        </p:grpSpPr>
        <p:pic>
          <p:nvPicPr>
            <p:cNvPr id="8" name="Picture 7"/>
            <p:cNvPicPr/>
            <p:nvPr/>
          </p:nvPicPr>
          <p:blipFill>
            <a:blip r:embed="rId3" cstate="print"/>
            <a:srcRect/>
            <a:stretch>
              <a:fillRect/>
            </a:stretch>
          </p:blipFill>
          <p:spPr bwMode="auto">
            <a:xfrm>
              <a:off x="285720" y="633476"/>
              <a:ext cx="2716119" cy="295194"/>
            </a:xfrm>
            <a:prstGeom prst="rect">
              <a:avLst/>
            </a:prstGeom>
            <a:noFill/>
            <a:ln w="9525">
              <a:noFill/>
              <a:miter lim="800000"/>
              <a:headEnd/>
              <a:tailEnd/>
            </a:ln>
          </p:spPr>
        </p:pic>
        <p:sp>
          <p:nvSpPr>
            <p:cNvPr id="16" name="TextBox 15"/>
            <p:cNvSpPr txBox="1"/>
            <p:nvPr/>
          </p:nvSpPr>
          <p:spPr>
            <a:xfrm>
              <a:off x="3001839" y="571479"/>
              <a:ext cx="1927351" cy="461665"/>
            </a:xfrm>
            <a:prstGeom prst="rect">
              <a:avLst/>
            </a:prstGeom>
            <a:noFill/>
          </p:spPr>
          <p:txBody>
            <a:bodyPr wrap="square" rtlCol="0">
              <a:spAutoFit/>
            </a:bodyPr>
            <a:lstStyle/>
            <a:p>
              <a:r>
                <a:rPr lang="en-US" sz="2400" dirty="0">
                  <a:solidFill>
                    <a:srgbClr val="FF0000"/>
                  </a:solidFill>
                  <a:latin typeface="Arial Black" pitchFamily="34" charset="0"/>
                </a:rPr>
                <a:t>SLIM LIFT</a:t>
              </a:r>
              <a:endParaRPr lang="en-IN" sz="2400" dirty="0">
                <a:solidFill>
                  <a:srgbClr val="FF0000"/>
                </a:solidFill>
                <a:latin typeface="Arial Black" pitchFamily="34" charset="0"/>
              </a:endParaRPr>
            </a:p>
          </p:txBody>
        </p:sp>
      </p:grpSp>
      <p:sp>
        <p:nvSpPr>
          <p:cNvPr id="14" name="TextBox 13"/>
          <p:cNvSpPr txBox="1"/>
          <p:nvPr/>
        </p:nvSpPr>
        <p:spPr>
          <a:xfrm>
            <a:off x="71408" y="3356432"/>
            <a:ext cx="5549917" cy="215444"/>
          </a:xfrm>
          <a:prstGeom prst="rect">
            <a:avLst/>
          </a:prstGeom>
          <a:noFill/>
        </p:spPr>
        <p:txBody>
          <a:bodyPr wrap="none" rtlCol="0">
            <a:spAutoFit/>
          </a:bodyPr>
          <a:lstStyle/>
          <a:p>
            <a:r>
              <a:rPr lang="en-US" sz="800" b="1" dirty="0"/>
              <a:t>Specifications  subject  to change | Conveyor Roller &amp; Ramp available as optional accessory | Tailor made table configurations </a:t>
            </a:r>
            <a:endParaRPr lang="en-IN" sz="800" b="1" dirty="0"/>
          </a:p>
        </p:txBody>
      </p:sp>
      <p:grpSp>
        <p:nvGrpSpPr>
          <p:cNvPr id="5" name="Group 18"/>
          <p:cNvGrpSpPr/>
          <p:nvPr/>
        </p:nvGrpSpPr>
        <p:grpSpPr>
          <a:xfrm>
            <a:off x="5476460" y="152400"/>
            <a:ext cx="3676298" cy="1071570"/>
            <a:chOff x="5096328" y="142852"/>
            <a:chExt cx="4523845" cy="1233551"/>
          </a:xfrm>
        </p:grpSpPr>
        <p:pic>
          <p:nvPicPr>
            <p:cNvPr id="2" name="Picture 2" descr="lifting workmen"/>
            <p:cNvPicPr>
              <a:picLocks noChangeAspect="1" noChangeArrowheads="1"/>
            </p:cNvPicPr>
            <p:nvPr/>
          </p:nvPicPr>
          <p:blipFill>
            <a:blip r:embed="rId4" cstate="print"/>
            <a:srcRect/>
            <a:stretch>
              <a:fillRect/>
            </a:stretch>
          </p:blipFill>
          <p:spPr bwMode="auto">
            <a:xfrm>
              <a:off x="5096328" y="142852"/>
              <a:ext cx="1104897" cy="1233551"/>
            </a:xfrm>
            <a:prstGeom prst="rect">
              <a:avLst/>
            </a:prstGeom>
            <a:noFill/>
            <a:ln w="9525">
              <a:noFill/>
              <a:miter lim="800000"/>
              <a:headEnd/>
              <a:tailEnd/>
            </a:ln>
          </p:spPr>
        </p:pic>
        <p:sp>
          <p:nvSpPr>
            <p:cNvPr id="15" name="TextBox 14"/>
            <p:cNvSpPr txBox="1"/>
            <p:nvPr/>
          </p:nvSpPr>
          <p:spPr>
            <a:xfrm>
              <a:off x="6151220" y="155460"/>
              <a:ext cx="3468953" cy="1169193"/>
            </a:xfrm>
            <a:prstGeom prst="rect">
              <a:avLst/>
            </a:prstGeom>
            <a:noFill/>
            <a:ln>
              <a:noFill/>
            </a:ln>
          </p:spPr>
          <p:txBody>
            <a:bodyPr wrap="none" rtlCol="0">
              <a:spAutoFit/>
            </a:bodyPr>
            <a:lstStyle/>
            <a:p>
              <a:pPr algn="ctr"/>
              <a:r>
                <a:rPr lang="en-US" sz="2000" dirty="0">
                  <a:solidFill>
                    <a:srgbClr val="FF0000"/>
                  </a:solidFill>
                  <a:latin typeface="Arial Black" pitchFamily="34" charset="0"/>
                </a:rPr>
                <a:t>Bending Down </a:t>
              </a:r>
            </a:p>
            <a:p>
              <a:pPr algn="ctr"/>
              <a:r>
                <a:rPr lang="en-US" sz="2000" dirty="0">
                  <a:solidFill>
                    <a:srgbClr val="FF0000"/>
                  </a:solidFill>
                  <a:latin typeface="Arial Black" pitchFamily="34" charset="0"/>
                </a:rPr>
                <a:t>WASTES </a:t>
              </a:r>
            </a:p>
            <a:p>
              <a:pPr algn="ctr"/>
              <a:r>
                <a:rPr lang="en-US" sz="2000" dirty="0">
                  <a:solidFill>
                    <a:srgbClr val="FF0000"/>
                  </a:solidFill>
                  <a:latin typeface="Arial Black" pitchFamily="34" charset="0"/>
                </a:rPr>
                <a:t>Productive Time !!!</a:t>
              </a:r>
              <a:endParaRPr lang="en-IN" sz="2000" dirty="0">
                <a:solidFill>
                  <a:srgbClr val="FF0000"/>
                </a:solidFill>
                <a:latin typeface="Arial Black" pitchFamily="34" charset="0"/>
              </a:endParaRPr>
            </a:p>
          </p:txBody>
        </p:sp>
      </p:grpSp>
      <p:sp>
        <p:nvSpPr>
          <p:cNvPr id="3" name="Rectangle 3"/>
          <p:cNvSpPr>
            <a:spLocks noChangeArrowheads="1"/>
          </p:cNvSpPr>
          <p:nvPr/>
        </p:nvSpPr>
        <p:spPr bwMode="auto">
          <a:xfrm>
            <a:off x="71407" y="362530"/>
            <a:ext cx="5423793"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900" b="1" dirty="0">
                <a:solidFill>
                  <a:srgbClr val="FF0000"/>
                </a:solidFill>
                <a:latin typeface="Arial Black" pitchFamily="34" charset="0"/>
                <a:ea typeface="Calibri" pitchFamily="34" charset="0"/>
                <a:cs typeface="Arial" pitchFamily="34" charset="0"/>
              </a:rPr>
              <a:t>SLIM LIFT </a:t>
            </a:r>
            <a:r>
              <a:rPr lang="en-US" sz="900" dirty="0">
                <a:latin typeface="Arial" pitchFamily="34" charset="0"/>
                <a:ea typeface="Calibri" pitchFamily="34" charset="0"/>
                <a:cs typeface="Arial" pitchFamily="34" charset="0"/>
              </a:rPr>
              <a:t>is perfect answer to handle heavy loads at working heights and can also be used as a work positioner. It is easy</a:t>
            </a:r>
            <a:r>
              <a:rPr kumimoji="0" lang="en-US" sz="900" b="0" i="0" u="none" strike="noStrike" cap="none" normalizeH="0" baseline="0" dirty="0">
                <a:ln>
                  <a:noFill/>
                </a:ln>
                <a:solidFill>
                  <a:schemeClr val="tx1"/>
                </a:solidFill>
                <a:effectLst/>
                <a:latin typeface="Arial" pitchFamily="34" charset="0"/>
                <a:ea typeface="Calibri" pitchFamily="34" charset="0"/>
                <a:cs typeface="Arial" pitchFamily="34" charset="0"/>
              </a:rPr>
              <a:t> to install and it can be placed directly on the floor </a:t>
            </a:r>
            <a:r>
              <a:rPr kumimoji="0" lang="en-US" sz="900" b="1" i="0" u="none" strike="noStrike" cap="none" normalizeH="0" baseline="0" dirty="0">
                <a:ln>
                  <a:noFill/>
                </a:ln>
                <a:effectLst/>
                <a:latin typeface="Arial" pitchFamily="34" charset="0"/>
                <a:ea typeface="Calibri" pitchFamily="34" charset="0"/>
                <a:cs typeface="Arial" pitchFamily="34" charset="0"/>
              </a:rPr>
              <a:t>NO</a:t>
            </a:r>
            <a:r>
              <a:rPr lang="en-US" sz="900" b="1" dirty="0">
                <a:latin typeface="Arial" pitchFamily="34" charset="0"/>
                <a:ea typeface="Calibri" pitchFamily="34" charset="0"/>
                <a:cs typeface="Arial" pitchFamily="34" charset="0"/>
              </a:rPr>
              <a:t> PIT REQUIRED</a:t>
            </a:r>
            <a:r>
              <a:rPr kumimoji="0" lang="en-US" sz="900" b="0" i="0" u="none" strike="noStrike" cap="none" normalizeH="0" baseline="0" dirty="0">
                <a:ln>
                  <a:noFill/>
                </a:ln>
                <a:solidFill>
                  <a:schemeClr val="tx1"/>
                </a:solidFill>
                <a:effectLst/>
                <a:latin typeface="Arial" pitchFamily="34" charset="0"/>
                <a:ea typeface="Calibri" pitchFamily="34" charset="0"/>
                <a:cs typeface="Arial" pitchFamily="34" charset="0"/>
              </a:rPr>
              <a:t>. If a pit is required, it can be made so shallow – only </a:t>
            </a:r>
            <a:r>
              <a:rPr lang="en-US" sz="900" dirty="0">
                <a:latin typeface="Arial" pitchFamily="34" charset="0"/>
                <a:ea typeface="Calibri" pitchFamily="34" charset="0"/>
                <a:cs typeface="Arial" pitchFamily="34" charset="0"/>
              </a:rPr>
              <a:t>9</a:t>
            </a:r>
            <a:r>
              <a:rPr kumimoji="0" lang="en-US" sz="900" b="0" i="0" u="none" strike="noStrike" cap="none" normalizeH="0" baseline="0" dirty="0">
                <a:ln>
                  <a:noFill/>
                </a:ln>
                <a:solidFill>
                  <a:schemeClr val="tx1"/>
                </a:solidFill>
                <a:effectLst/>
                <a:latin typeface="Arial" pitchFamily="34" charset="0"/>
                <a:ea typeface="Calibri" pitchFamily="34" charset="0"/>
                <a:cs typeface="Arial" pitchFamily="34" charset="0"/>
              </a:rPr>
              <a:t>0mm deep – thus  leaving structural elements intact.</a:t>
            </a:r>
            <a:r>
              <a:rPr kumimoji="0" lang="en-US" sz="900" b="0" i="0" u="none" strike="noStrike" cap="none" normalizeH="0" dirty="0">
                <a:ln>
                  <a:noFill/>
                </a:ln>
                <a:solidFill>
                  <a:schemeClr val="tx1"/>
                </a:solidFill>
                <a:effectLst/>
                <a:latin typeface="Arial" pitchFamily="34" charset="0"/>
                <a:ea typeface="Calibri" pitchFamily="34" charset="0"/>
                <a:cs typeface="Arial" pitchFamily="34" charset="0"/>
              </a:rPr>
              <a:t> </a:t>
            </a:r>
            <a:r>
              <a:rPr lang="en-US" sz="900" dirty="0">
                <a:latin typeface="Arial" pitchFamily="34" charset="0"/>
                <a:ea typeface="Calibri" pitchFamily="34" charset="0"/>
                <a:cs typeface="Arial" pitchFamily="34" charset="0"/>
              </a:rPr>
              <a:t>SLIM LIFT</a:t>
            </a:r>
            <a:r>
              <a:rPr kumimoji="0" lang="en-US" sz="900" i="0" u="none" strike="noStrike" cap="none" normalizeH="0" baseline="0" dirty="0">
                <a:ln>
                  <a:noFill/>
                </a:ln>
                <a:effectLst/>
                <a:latin typeface="Arial Black" pitchFamily="34" charset="0"/>
                <a:ea typeface="Calibri" pitchFamily="34" charset="0"/>
                <a:cs typeface="Arial" pitchFamily="34" charset="0"/>
              </a:rPr>
              <a:t> </a:t>
            </a:r>
            <a:r>
              <a:rPr kumimoji="0" lang="en-US" sz="900" b="0" i="0" u="none" strike="noStrike" cap="none" normalizeH="0" baseline="0" dirty="0">
                <a:ln>
                  <a:noFill/>
                </a:ln>
                <a:solidFill>
                  <a:schemeClr val="tx1"/>
                </a:solidFill>
                <a:effectLst/>
                <a:latin typeface="Arial" pitchFamily="34" charset="0"/>
                <a:ea typeface="Calibri" pitchFamily="34" charset="0"/>
                <a:cs typeface="Arial" pitchFamily="34" charset="0"/>
              </a:rPr>
              <a:t>is the perfect solution for efficient lifting, lowering and positioning on intermediate, suspended or mezzanine floors, they take the backache and strain out of bending &amp; lifting.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6" name="Table 25"/>
          <p:cNvGraphicFramePr>
            <a:graphicFrameLocks noGrp="1"/>
          </p:cNvGraphicFramePr>
          <p:nvPr/>
        </p:nvGraphicFramePr>
        <p:xfrm>
          <a:off x="142844" y="2143116"/>
          <a:ext cx="5418298" cy="4101084"/>
        </p:xfrm>
        <a:graphic>
          <a:graphicData uri="http://schemas.openxmlformats.org/drawingml/2006/table">
            <a:tbl>
              <a:tblPr firstRow="1" bandRow="1">
                <a:tableStyleId>{5202B0CA-FC54-4496-8BCA-5EF66A818D29}</a:tableStyleId>
              </a:tblPr>
              <a:tblGrid>
                <a:gridCol w="808702">
                  <a:extLst>
                    <a:ext uri="{9D8B030D-6E8A-4147-A177-3AD203B41FA5}">
                      <a16:colId xmlns:a16="http://schemas.microsoft.com/office/drawing/2014/main" val="20000"/>
                    </a:ext>
                  </a:extLst>
                </a:gridCol>
                <a:gridCol w="646962">
                  <a:extLst>
                    <a:ext uri="{9D8B030D-6E8A-4147-A177-3AD203B41FA5}">
                      <a16:colId xmlns:a16="http://schemas.microsoft.com/office/drawing/2014/main" val="20001"/>
                    </a:ext>
                  </a:extLst>
                </a:gridCol>
                <a:gridCol w="808702">
                  <a:extLst>
                    <a:ext uri="{9D8B030D-6E8A-4147-A177-3AD203B41FA5}">
                      <a16:colId xmlns:a16="http://schemas.microsoft.com/office/drawing/2014/main" val="20002"/>
                    </a:ext>
                  </a:extLst>
                </a:gridCol>
                <a:gridCol w="566090">
                  <a:extLst>
                    <a:ext uri="{9D8B030D-6E8A-4147-A177-3AD203B41FA5}">
                      <a16:colId xmlns:a16="http://schemas.microsoft.com/office/drawing/2014/main" val="20003"/>
                    </a:ext>
                  </a:extLst>
                </a:gridCol>
                <a:gridCol w="646962">
                  <a:extLst>
                    <a:ext uri="{9D8B030D-6E8A-4147-A177-3AD203B41FA5}">
                      <a16:colId xmlns:a16="http://schemas.microsoft.com/office/drawing/2014/main" val="20004"/>
                    </a:ext>
                  </a:extLst>
                </a:gridCol>
                <a:gridCol w="566090">
                  <a:extLst>
                    <a:ext uri="{9D8B030D-6E8A-4147-A177-3AD203B41FA5}">
                      <a16:colId xmlns:a16="http://schemas.microsoft.com/office/drawing/2014/main" val="20005"/>
                    </a:ext>
                  </a:extLst>
                </a:gridCol>
                <a:gridCol w="889570">
                  <a:extLst>
                    <a:ext uri="{9D8B030D-6E8A-4147-A177-3AD203B41FA5}">
                      <a16:colId xmlns:a16="http://schemas.microsoft.com/office/drawing/2014/main" val="20006"/>
                    </a:ext>
                  </a:extLst>
                </a:gridCol>
                <a:gridCol w="485220">
                  <a:extLst>
                    <a:ext uri="{9D8B030D-6E8A-4147-A177-3AD203B41FA5}">
                      <a16:colId xmlns:a16="http://schemas.microsoft.com/office/drawing/2014/main" val="20007"/>
                    </a:ext>
                  </a:extLst>
                </a:gridCol>
              </a:tblGrid>
              <a:tr h="273771">
                <a:tc>
                  <a:txBody>
                    <a:bodyPr/>
                    <a:lstStyle/>
                    <a:p>
                      <a:pPr algn="ctr">
                        <a:lnSpc>
                          <a:spcPct val="115000"/>
                        </a:lnSpc>
                        <a:spcAft>
                          <a:spcPts val="0"/>
                        </a:spcAft>
                      </a:pPr>
                      <a:r>
                        <a:rPr lang="en-IN" sz="900" dirty="0"/>
                        <a:t>Model        Code</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Capacity (kg)</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Table Size        (l  x </a:t>
                      </a:r>
                      <a:r>
                        <a:rPr lang="en-IN" sz="900" baseline="0" dirty="0"/>
                        <a:t> b</a:t>
                      </a:r>
                      <a:r>
                        <a:rPr lang="en-IN" sz="900" dirty="0"/>
                        <a:t>) (mm)</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Max Ht (mm)</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Min Ht (mm)</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Stroke (mm)</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Raise/Lower time (sec)</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dirty="0"/>
                        <a:t>Motor    (HP)</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0"/>
                  </a:ext>
                </a:extLst>
              </a:tr>
              <a:tr h="136886">
                <a:tc>
                  <a:txBody>
                    <a:bodyPr/>
                    <a:lstStyle/>
                    <a:p>
                      <a:pPr algn="ctr">
                        <a:lnSpc>
                          <a:spcPct val="115000"/>
                        </a:lnSpc>
                        <a:spcAft>
                          <a:spcPts val="0"/>
                        </a:spcAft>
                      </a:pPr>
                      <a:r>
                        <a:rPr lang="en-IN" sz="900" b="1" dirty="0">
                          <a:latin typeface="Arial" pitchFamily="34" charset="0"/>
                          <a:cs typeface="Arial" pitchFamily="34" charset="0"/>
                        </a:rPr>
                        <a:t>LH 90A 1T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1350 x 600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810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1"/>
                  </a:ext>
                </a:extLst>
              </a:tr>
              <a:tr h="136886">
                <a:tc>
                  <a:txBody>
                    <a:bodyPr/>
                    <a:lstStyle/>
                    <a:p>
                      <a:pPr algn="ctr">
                        <a:lnSpc>
                          <a:spcPct val="115000"/>
                        </a:lnSpc>
                        <a:spcAft>
                          <a:spcPts val="0"/>
                        </a:spcAft>
                      </a:pPr>
                      <a:r>
                        <a:rPr lang="en-IN" sz="900" b="1" dirty="0">
                          <a:latin typeface="Arial" pitchFamily="34" charset="0"/>
                          <a:cs typeface="Arial" pitchFamily="34" charset="0"/>
                        </a:rPr>
                        <a:t>LH 90B 1T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1350 x 800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810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2"/>
                  </a:ext>
                </a:extLst>
              </a:tr>
              <a:tr h="0">
                <a:tc>
                  <a:txBody>
                    <a:bodyPr/>
                    <a:lstStyle/>
                    <a:p>
                      <a:pPr algn="ctr">
                        <a:lnSpc>
                          <a:spcPct val="115000"/>
                        </a:lnSpc>
                        <a:spcAft>
                          <a:spcPts val="0"/>
                        </a:spcAft>
                      </a:pPr>
                      <a:r>
                        <a:rPr lang="en-IN" sz="900" b="1" dirty="0">
                          <a:latin typeface="Arial" pitchFamily="34" charset="0"/>
                          <a:cs typeface="Arial" pitchFamily="34" charset="0"/>
                        </a:rPr>
                        <a:t>LH 90C 1T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1350 x 1050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90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810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IN" sz="900" b="1" dirty="0">
                          <a:latin typeface="Arial" pitchFamily="34" charset="0"/>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3"/>
                  </a:ext>
                </a:extLst>
              </a:tr>
              <a:tr h="0">
                <a:tc>
                  <a:txBody>
                    <a:bodyPr/>
                    <a:lstStyle/>
                    <a:p>
                      <a:pPr algn="ctr">
                        <a:lnSpc>
                          <a:spcPct val="115000"/>
                        </a:lnSpc>
                        <a:spcAft>
                          <a:spcPts val="0"/>
                        </a:spcAft>
                      </a:pPr>
                      <a:r>
                        <a:rPr lang="en-US" sz="900" b="1" dirty="0">
                          <a:latin typeface="Arial" pitchFamily="34" charset="0"/>
                          <a:cs typeface="Arial" pitchFamily="34" charset="0"/>
                        </a:rPr>
                        <a:t>LH 100A</a:t>
                      </a:r>
                      <a:r>
                        <a:rPr lang="en-US" sz="900" b="1" baseline="0" dirty="0">
                          <a:latin typeface="Arial" pitchFamily="34" charset="0"/>
                          <a:cs typeface="Arial" pitchFamily="34" charset="0"/>
                        </a:rPr>
                        <a:t> 2T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2000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1400 x 800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800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20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4"/>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5"/>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6"/>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7"/>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8"/>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09"/>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0"/>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1"/>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2"/>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3"/>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4"/>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5"/>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6"/>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7"/>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8"/>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19"/>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20"/>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21"/>
                  </a:ext>
                </a:extLst>
              </a:tr>
              <a:tr h="0">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22"/>
                  </a:ext>
                </a:extLst>
              </a:tr>
              <a:tr h="0">
                <a:tc>
                  <a:txBody>
                    <a:bodyPr/>
                    <a:lstStyle/>
                    <a:p>
                      <a:pPr algn="ctr">
                        <a:lnSpc>
                          <a:spcPct val="115000"/>
                        </a:lnSpc>
                        <a:spcAft>
                          <a:spcPts val="0"/>
                        </a:spcAft>
                      </a:pPr>
                      <a:r>
                        <a:rPr lang="en-US" sz="900" b="1" dirty="0">
                          <a:latin typeface="Arial" pitchFamily="34" charset="0"/>
                          <a:cs typeface="Arial" pitchFamily="34" charset="0"/>
                        </a:rPr>
                        <a:t>LH 100B 2T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2000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1400 x 1000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800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20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23"/>
                  </a:ext>
                </a:extLst>
              </a:tr>
              <a:tr h="0">
                <a:tc>
                  <a:txBody>
                    <a:bodyPr/>
                    <a:lstStyle/>
                    <a:p>
                      <a:pPr algn="ctr">
                        <a:lnSpc>
                          <a:spcPct val="115000"/>
                        </a:lnSpc>
                        <a:spcAft>
                          <a:spcPts val="0"/>
                        </a:spcAft>
                      </a:pPr>
                      <a:r>
                        <a:rPr lang="en-US" sz="900" b="1" dirty="0">
                          <a:latin typeface="Arial" pitchFamily="34" charset="0"/>
                          <a:cs typeface="Arial" pitchFamily="34" charset="0"/>
                        </a:rPr>
                        <a:t>LH 100C 2T</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2000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1400 x 1200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900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100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cs typeface="Arial" pitchFamily="34" charset="0"/>
                        </a:rPr>
                        <a:t>800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20</a:t>
                      </a:r>
                      <a:endParaRPr lang="en-IN" sz="900" b="1" dirty="0">
                        <a:latin typeface="Arial" pitchFamily="34" charset="0"/>
                        <a:ea typeface="Calibri"/>
                        <a:cs typeface="Arial" pitchFamily="34" charset="0"/>
                      </a:endParaRPr>
                    </a:p>
                  </a:txBody>
                  <a:tcPr marL="66955" marR="66955" marT="0" marB="0" anchor="ctr"/>
                </a:tc>
                <a:tc>
                  <a:txBody>
                    <a:bodyPr/>
                    <a:lstStyle/>
                    <a:p>
                      <a:pPr algn="ctr">
                        <a:lnSpc>
                          <a:spcPct val="115000"/>
                        </a:lnSpc>
                        <a:spcAft>
                          <a:spcPts val="0"/>
                        </a:spcAft>
                      </a:pPr>
                      <a:r>
                        <a:rPr lang="en-US" sz="900" b="1" dirty="0">
                          <a:latin typeface="Arial" pitchFamily="34" charset="0"/>
                          <a:ea typeface="+mn-ea"/>
                          <a:cs typeface="Arial" pitchFamily="34" charset="0"/>
                        </a:rPr>
                        <a:t>1.5</a:t>
                      </a:r>
                      <a:endParaRPr lang="en-IN" sz="900" b="1" dirty="0">
                        <a:latin typeface="Arial" pitchFamily="34" charset="0"/>
                        <a:ea typeface="Calibri"/>
                        <a:cs typeface="Arial" pitchFamily="34" charset="0"/>
                      </a:endParaRPr>
                    </a:p>
                  </a:txBody>
                  <a:tcPr marL="66955" marR="66955" marT="0" marB="0" anchor="ctr"/>
                </a:tc>
                <a:extLst>
                  <a:ext uri="{0D108BD9-81ED-4DB2-BD59-A6C34878D82A}">
                    <a16:rowId xmlns:a16="http://schemas.microsoft.com/office/drawing/2014/main" val="10024"/>
                  </a:ext>
                </a:extLst>
              </a:tr>
            </a:tbl>
          </a:graphicData>
        </a:graphic>
      </p:graphicFrame>
      <p:sp>
        <p:nvSpPr>
          <p:cNvPr id="50" name="Rectangle 49"/>
          <p:cNvSpPr/>
          <p:nvPr/>
        </p:nvSpPr>
        <p:spPr>
          <a:xfrm>
            <a:off x="0" y="0"/>
            <a:ext cx="9144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TextBox 55"/>
          <p:cNvSpPr txBox="1"/>
          <p:nvPr/>
        </p:nvSpPr>
        <p:spPr>
          <a:xfrm>
            <a:off x="5787558" y="4412614"/>
            <a:ext cx="216726" cy="230832"/>
          </a:xfrm>
          <a:prstGeom prst="rect">
            <a:avLst/>
          </a:prstGeom>
          <a:noFill/>
        </p:spPr>
        <p:txBody>
          <a:bodyPr wrap="none" rtlCol="0">
            <a:spAutoFit/>
          </a:bodyPr>
          <a:lstStyle/>
          <a:p>
            <a:r>
              <a:rPr lang="en-US" sz="900" b="1" dirty="0">
                <a:latin typeface="Arial" pitchFamily="34" charset="0"/>
                <a:cs typeface="Arial" pitchFamily="34" charset="0"/>
              </a:rPr>
              <a:t>l</a:t>
            </a:r>
            <a:endParaRPr lang="en-IN" sz="900" b="1" dirty="0">
              <a:latin typeface="Arial" pitchFamily="34" charset="0"/>
              <a:cs typeface="Arial" pitchFamily="34" charset="0"/>
            </a:endParaRPr>
          </a:p>
        </p:txBody>
      </p:sp>
      <p:sp>
        <p:nvSpPr>
          <p:cNvPr id="28" name="Oval 27"/>
          <p:cNvSpPr/>
          <p:nvPr/>
        </p:nvSpPr>
        <p:spPr>
          <a:xfrm>
            <a:off x="7502072" y="5214951"/>
            <a:ext cx="1184728" cy="1185849"/>
          </a:xfrm>
          <a:prstGeom prst="ellipse">
            <a:avLst/>
          </a:prstGeom>
          <a:noFill/>
          <a:ln w="762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Box 28"/>
          <p:cNvSpPr txBox="1"/>
          <p:nvPr/>
        </p:nvSpPr>
        <p:spPr>
          <a:xfrm rot="5400000">
            <a:off x="7675902" y="5343815"/>
            <a:ext cx="818209" cy="846233"/>
          </a:xfrm>
          <a:prstGeom prst="rect">
            <a:avLst/>
          </a:prstGeom>
          <a:noFill/>
          <a:ln cmpd="dbl">
            <a:noFill/>
          </a:ln>
        </p:spPr>
        <p:txBody>
          <a:bodyPr wrap="none" rtlCol="0">
            <a:prstTxWarp prst="textCircle">
              <a:avLst>
                <a:gd name="adj" fmla="val 3169388"/>
              </a:avLst>
            </a:prstTxWarp>
            <a:spAutoFit/>
          </a:bodyPr>
          <a:lstStyle/>
          <a:p>
            <a:pPr algn="ctr"/>
            <a:endParaRPr lang="en-US" sz="1100" b="1" dirty="0">
              <a:latin typeface="Arial" pitchFamily="34" charset="0"/>
              <a:cs typeface="Arial" pitchFamily="34" charset="0"/>
            </a:endParaRPr>
          </a:p>
          <a:p>
            <a:pPr algn="ctr"/>
            <a:endParaRPr lang="en-US" sz="1100" b="1" dirty="0">
              <a:latin typeface="Arial" pitchFamily="34" charset="0"/>
              <a:cs typeface="Arial" pitchFamily="34" charset="0"/>
            </a:endParaRPr>
          </a:p>
          <a:p>
            <a:pPr algn="ctr"/>
            <a:r>
              <a:rPr lang="en-US" sz="900" b="1" dirty="0">
                <a:latin typeface="Arial" pitchFamily="34" charset="0"/>
                <a:cs typeface="Arial" pitchFamily="34" charset="0"/>
              </a:rPr>
              <a:t>Declaration of  Conformity</a:t>
            </a:r>
          </a:p>
          <a:p>
            <a:pPr algn="ctr"/>
            <a:endParaRPr lang="en-IN" sz="1200" b="1" dirty="0">
              <a:latin typeface="Arial" pitchFamily="34" charset="0"/>
              <a:cs typeface="Arial" pitchFamily="34" charset="0"/>
            </a:endParaRPr>
          </a:p>
        </p:txBody>
      </p:sp>
      <p:sp>
        <p:nvSpPr>
          <p:cNvPr id="31" name="TextBox 30"/>
          <p:cNvSpPr txBox="1"/>
          <p:nvPr/>
        </p:nvSpPr>
        <p:spPr>
          <a:xfrm>
            <a:off x="7696200" y="5602757"/>
            <a:ext cx="964403" cy="261610"/>
          </a:xfrm>
          <a:prstGeom prst="rect">
            <a:avLst/>
          </a:prstGeom>
          <a:noFill/>
        </p:spPr>
        <p:txBody>
          <a:bodyPr wrap="square" rtlCol="0">
            <a:spAutoFit/>
          </a:bodyPr>
          <a:lstStyle/>
          <a:p>
            <a:r>
              <a:rPr lang="en-US" sz="1100" b="1" dirty="0">
                <a:solidFill>
                  <a:srgbClr val="FF0000"/>
                </a:solidFill>
                <a:latin typeface="Arial Black" pitchFamily="34" charset="0"/>
              </a:rPr>
              <a:t>EN 1570</a:t>
            </a:r>
            <a:endParaRPr lang="en-IN" sz="1100" b="1" dirty="0">
              <a:solidFill>
                <a:srgbClr val="FF0000"/>
              </a:solidFill>
              <a:latin typeface="Arial Black" pitchFamily="34" charset="0"/>
            </a:endParaRPr>
          </a:p>
        </p:txBody>
      </p:sp>
      <p:sp>
        <p:nvSpPr>
          <p:cNvPr id="32" name="TextBox 31"/>
          <p:cNvSpPr txBox="1"/>
          <p:nvPr/>
        </p:nvSpPr>
        <p:spPr>
          <a:xfrm>
            <a:off x="7532268" y="5913000"/>
            <a:ext cx="1248885" cy="461665"/>
          </a:xfrm>
          <a:prstGeom prst="rect">
            <a:avLst/>
          </a:prstGeom>
          <a:noFill/>
        </p:spPr>
        <p:txBody>
          <a:bodyPr wrap="square" rtlCol="0">
            <a:spAutoFit/>
          </a:bodyPr>
          <a:lstStyle/>
          <a:p>
            <a:pPr algn="ctr"/>
            <a:r>
              <a:rPr lang="en-US" sz="600" dirty="0">
                <a:latin typeface="Arial" pitchFamily="34" charset="0"/>
                <a:cs typeface="Arial" pitchFamily="34" charset="0"/>
              </a:rPr>
              <a:t>Manufactured in accordance </a:t>
            </a:r>
          </a:p>
          <a:p>
            <a:pPr algn="ctr"/>
            <a:r>
              <a:rPr lang="en-US" sz="600" dirty="0">
                <a:latin typeface="Arial" pitchFamily="34" charset="0"/>
                <a:cs typeface="Arial" pitchFamily="34" charset="0"/>
              </a:rPr>
              <a:t>with the </a:t>
            </a:r>
            <a:r>
              <a:rPr lang="en-US" sz="500" dirty="0">
                <a:latin typeface="Arial" pitchFamily="34" charset="0"/>
                <a:cs typeface="Arial" pitchFamily="34" charset="0"/>
              </a:rPr>
              <a:t>requirements</a:t>
            </a:r>
            <a:r>
              <a:rPr lang="en-US" sz="600" dirty="0">
                <a:latin typeface="Arial" pitchFamily="34" charset="0"/>
                <a:cs typeface="Arial" pitchFamily="34" charset="0"/>
              </a:rPr>
              <a:t> of the </a:t>
            </a:r>
          </a:p>
          <a:p>
            <a:pPr algn="ctr"/>
            <a:r>
              <a:rPr lang="en-US" sz="600" dirty="0">
                <a:latin typeface="Arial" pitchFamily="34" charset="0"/>
                <a:cs typeface="Arial" pitchFamily="34" charset="0"/>
              </a:rPr>
              <a:t>lift table standards </a:t>
            </a:r>
          </a:p>
          <a:p>
            <a:pPr algn="ctr"/>
            <a:r>
              <a:rPr lang="en-US" sz="600" dirty="0">
                <a:latin typeface="Arial" pitchFamily="34" charset="0"/>
                <a:cs typeface="Arial" pitchFamily="34" charset="0"/>
              </a:rPr>
              <a:t>EN1570</a:t>
            </a:r>
            <a:endParaRPr lang="en-IN" sz="600" dirty="0">
              <a:latin typeface="Arial" pitchFamily="34" charset="0"/>
              <a:cs typeface="Arial" pitchFamily="34" charset="0"/>
            </a:endParaRPr>
          </a:p>
        </p:txBody>
      </p:sp>
      <p:sp>
        <p:nvSpPr>
          <p:cNvPr id="41" name="TextBox 40"/>
          <p:cNvSpPr txBox="1"/>
          <p:nvPr/>
        </p:nvSpPr>
        <p:spPr>
          <a:xfrm>
            <a:off x="6365047" y="3714752"/>
            <a:ext cx="2089033" cy="230832"/>
          </a:xfrm>
          <a:prstGeom prst="rect">
            <a:avLst/>
          </a:prstGeom>
          <a:noFill/>
        </p:spPr>
        <p:txBody>
          <a:bodyPr wrap="none" rtlCol="0">
            <a:spAutoFit/>
          </a:bodyPr>
          <a:lstStyle/>
          <a:p>
            <a:r>
              <a:rPr lang="en-US" sz="900" b="1" dirty="0">
                <a:solidFill>
                  <a:srgbClr val="0070C0"/>
                </a:solidFill>
                <a:latin typeface="Arial Black" pitchFamily="34" charset="0"/>
                <a:cs typeface="Arial" pitchFamily="34" charset="0"/>
              </a:rPr>
              <a:t>Slim Lift </a:t>
            </a:r>
            <a:r>
              <a:rPr lang="en-US" sz="900" b="1" dirty="0">
                <a:latin typeface="Arial" pitchFamily="34" charset="0"/>
                <a:cs typeface="Arial" pitchFamily="34" charset="0"/>
              </a:rPr>
              <a:t>– </a:t>
            </a:r>
            <a:r>
              <a:rPr lang="en-US" sz="900" b="1" dirty="0">
                <a:solidFill>
                  <a:srgbClr val="0070C0"/>
                </a:solidFill>
                <a:latin typeface="Arial Black" pitchFamily="34" charset="0"/>
                <a:cs typeface="Arial" pitchFamily="34" charset="0"/>
              </a:rPr>
              <a:t>Table Configuration</a:t>
            </a:r>
            <a:endParaRPr lang="en-IN" sz="900" b="1" dirty="0">
              <a:solidFill>
                <a:srgbClr val="0070C0"/>
              </a:solidFill>
              <a:latin typeface="Arial Black" pitchFamily="34" charset="0"/>
              <a:cs typeface="Arial" pitchFamily="34" charset="0"/>
            </a:endParaRPr>
          </a:p>
        </p:txBody>
      </p:sp>
      <p:sp>
        <p:nvSpPr>
          <p:cNvPr id="44" name="TextBox 43"/>
          <p:cNvSpPr txBox="1"/>
          <p:nvPr/>
        </p:nvSpPr>
        <p:spPr>
          <a:xfrm>
            <a:off x="6551398" y="5357826"/>
            <a:ext cx="614271" cy="215444"/>
          </a:xfrm>
          <a:prstGeom prst="rect">
            <a:avLst/>
          </a:prstGeom>
          <a:noFill/>
        </p:spPr>
        <p:txBody>
          <a:bodyPr wrap="none" rtlCol="0">
            <a:spAutoFit/>
          </a:bodyPr>
          <a:lstStyle/>
          <a:p>
            <a:r>
              <a:rPr lang="en-US" sz="800" b="1" dirty="0">
                <a:latin typeface="Arial" pitchFamily="34" charset="0"/>
                <a:cs typeface="Arial" pitchFamily="34" charset="0"/>
              </a:rPr>
              <a:t>E - Table</a:t>
            </a:r>
            <a:endParaRPr lang="en-IN" sz="800" b="1" dirty="0">
              <a:latin typeface="Arial" pitchFamily="34" charset="0"/>
              <a:cs typeface="Arial" pitchFamily="34" charset="0"/>
            </a:endParaRPr>
          </a:p>
        </p:txBody>
      </p:sp>
      <p:sp>
        <p:nvSpPr>
          <p:cNvPr id="53" name="TextBox 52"/>
          <p:cNvSpPr txBox="1"/>
          <p:nvPr/>
        </p:nvSpPr>
        <p:spPr>
          <a:xfrm>
            <a:off x="6512930" y="5072074"/>
            <a:ext cx="255198" cy="230832"/>
          </a:xfrm>
          <a:prstGeom prst="rect">
            <a:avLst/>
          </a:prstGeom>
          <a:noFill/>
        </p:spPr>
        <p:txBody>
          <a:bodyPr wrap="none" rtlCol="0">
            <a:spAutoFit/>
          </a:bodyPr>
          <a:lstStyle/>
          <a:p>
            <a:r>
              <a:rPr lang="en-US" sz="900" b="1" dirty="0">
                <a:latin typeface="Arial" pitchFamily="34" charset="0"/>
                <a:cs typeface="Arial" pitchFamily="34" charset="0"/>
              </a:rPr>
              <a:t>b</a:t>
            </a:r>
            <a:endParaRPr lang="en-IN" sz="900" b="1" dirty="0">
              <a:latin typeface="Arial" pitchFamily="34" charset="0"/>
              <a:cs typeface="Arial" pitchFamily="34" charset="0"/>
            </a:endParaRPr>
          </a:p>
        </p:txBody>
      </p:sp>
      <p:sp>
        <p:nvSpPr>
          <p:cNvPr id="30" name="Rectangle 29"/>
          <p:cNvSpPr/>
          <p:nvPr/>
        </p:nvSpPr>
        <p:spPr>
          <a:xfrm>
            <a:off x="6051330" y="5429264"/>
            <a:ext cx="395657" cy="100013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32"/>
          <p:cNvSpPr/>
          <p:nvPr/>
        </p:nvSpPr>
        <p:spPr>
          <a:xfrm>
            <a:off x="6446988" y="5429264"/>
            <a:ext cx="791313" cy="214314"/>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Rectangle 34"/>
          <p:cNvSpPr/>
          <p:nvPr/>
        </p:nvSpPr>
        <p:spPr>
          <a:xfrm>
            <a:off x="6446988" y="6215082"/>
            <a:ext cx="791312" cy="21431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TextBox 42"/>
          <p:cNvSpPr txBox="1"/>
          <p:nvPr/>
        </p:nvSpPr>
        <p:spPr>
          <a:xfrm>
            <a:off x="7831785" y="3857628"/>
            <a:ext cx="619080" cy="215444"/>
          </a:xfrm>
          <a:prstGeom prst="rect">
            <a:avLst/>
          </a:prstGeom>
          <a:noFill/>
        </p:spPr>
        <p:txBody>
          <a:bodyPr wrap="none" rtlCol="0">
            <a:spAutoFit/>
          </a:bodyPr>
          <a:lstStyle/>
          <a:p>
            <a:r>
              <a:rPr lang="en-US" sz="800" b="1" dirty="0">
                <a:latin typeface="Arial" pitchFamily="34" charset="0"/>
                <a:cs typeface="Arial" pitchFamily="34" charset="0"/>
              </a:rPr>
              <a:t>C - Table</a:t>
            </a:r>
            <a:endParaRPr lang="en-IN" sz="800" b="1" dirty="0">
              <a:latin typeface="Arial" pitchFamily="34" charset="0"/>
              <a:cs typeface="Arial" pitchFamily="34" charset="0"/>
            </a:endParaRPr>
          </a:p>
        </p:txBody>
      </p:sp>
      <p:sp>
        <p:nvSpPr>
          <p:cNvPr id="27" name="Rectangle 26"/>
          <p:cNvSpPr/>
          <p:nvPr/>
        </p:nvSpPr>
        <p:spPr>
          <a:xfrm>
            <a:off x="6036347" y="4070812"/>
            <a:ext cx="1201954" cy="100126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TextBox 41"/>
          <p:cNvSpPr txBox="1"/>
          <p:nvPr/>
        </p:nvSpPr>
        <p:spPr>
          <a:xfrm>
            <a:off x="6117274" y="3857628"/>
            <a:ext cx="1077539" cy="215444"/>
          </a:xfrm>
          <a:prstGeom prst="rect">
            <a:avLst/>
          </a:prstGeom>
          <a:noFill/>
        </p:spPr>
        <p:txBody>
          <a:bodyPr wrap="none" rtlCol="0">
            <a:spAutoFit/>
          </a:bodyPr>
          <a:lstStyle/>
          <a:p>
            <a:r>
              <a:rPr lang="en-US" sz="800" b="1" dirty="0">
                <a:latin typeface="Arial" pitchFamily="34" charset="0"/>
                <a:cs typeface="Arial" pitchFamily="34" charset="0"/>
              </a:rPr>
              <a:t>Rectangular Table</a:t>
            </a:r>
            <a:endParaRPr lang="en-IN" sz="800" b="1" dirty="0">
              <a:latin typeface="Arial" pitchFamily="34" charset="0"/>
              <a:cs typeface="Arial" pitchFamily="34" charset="0"/>
            </a:endParaRPr>
          </a:p>
        </p:txBody>
      </p:sp>
      <p:cxnSp>
        <p:nvCxnSpPr>
          <p:cNvPr id="46" name="Straight Arrow Connector 45"/>
          <p:cNvCxnSpPr/>
          <p:nvPr/>
        </p:nvCxnSpPr>
        <p:spPr>
          <a:xfrm rot="5400000">
            <a:off x="5521042" y="4535161"/>
            <a:ext cx="928695" cy="1"/>
          </a:xfrm>
          <a:prstGeom prst="straightConnector1">
            <a:avLst/>
          </a:prstGeom>
          <a:ln>
            <a:solidFill>
              <a:schemeClr val="tx1"/>
            </a:solidFill>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051330" y="5141924"/>
            <a:ext cx="1186970" cy="1588"/>
          </a:xfrm>
          <a:prstGeom prst="straightConnector1">
            <a:avLst/>
          </a:prstGeom>
          <a:ln>
            <a:solidFill>
              <a:schemeClr val="tx1"/>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446987" y="5857892"/>
            <a:ext cx="527542" cy="142876"/>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TextBox 64"/>
          <p:cNvSpPr txBox="1"/>
          <p:nvPr/>
        </p:nvSpPr>
        <p:spPr>
          <a:xfrm>
            <a:off x="7936196" y="4000504"/>
            <a:ext cx="614271" cy="215444"/>
          </a:xfrm>
          <a:prstGeom prst="rect">
            <a:avLst/>
          </a:prstGeom>
          <a:noFill/>
        </p:spPr>
        <p:txBody>
          <a:bodyPr wrap="none" rtlCol="0">
            <a:spAutoFit/>
          </a:bodyPr>
          <a:lstStyle/>
          <a:p>
            <a:r>
              <a:rPr lang="en-US" sz="800" b="1" dirty="0">
                <a:latin typeface="Arial" pitchFamily="34" charset="0"/>
                <a:cs typeface="Arial" pitchFamily="34" charset="0"/>
              </a:rPr>
              <a:t>E - Table</a:t>
            </a:r>
            <a:endParaRPr lang="en-IN" sz="800" b="1" dirty="0">
              <a:latin typeface="Arial" pitchFamily="34" charset="0"/>
              <a:cs typeface="Arial" pitchFamily="34" charset="0"/>
            </a:endParaRPr>
          </a:p>
        </p:txBody>
      </p:sp>
      <p:sp>
        <p:nvSpPr>
          <p:cNvPr id="66" name="Rectangle 65"/>
          <p:cNvSpPr/>
          <p:nvPr/>
        </p:nvSpPr>
        <p:spPr>
          <a:xfrm>
            <a:off x="7436128" y="4071942"/>
            <a:ext cx="395657" cy="1000132"/>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7" name="Rectangle 66"/>
          <p:cNvSpPr/>
          <p:nvPr/>
        </p:nvSpPr>
        <p:spPr>
          <a:xfrm>
            <a:off x="7765843" y="4071942"/>
            <a:ext cx="725370" cy="21431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8" name="Rectangle 67"/>
          <p:cNvSpPr/>
          <p:nvPr/>
        </p:nvSpPr>
        <p:spPr>
          <a:xfrm>
            <a:off x="7765844" y="4857760"/>
            <a:ext cx="725370" cy="214314"/>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9" name="TextBox 68"/>
          <p:cNvSpPr txBox="1"/>
          <p:nvPr/>
        </p:nvSpPr>
        <p:spPr>
          <a:xfrm>
            <a:off x="8029614" y="4429132"/>
            <a:ext cx="540533" cy="215444"/>
          </a:xfrm>
          <a:prstGeom prst="rect">
            <a:avLst/>
          </a:prstGeom>
          <a:noFill/>
        </p:spPr>
        <p:txBody>
          <a:bodyPr wrap="none" rtlCol="0">
            <a:spAutoFit/>
          </a:bodyPr>
          <a:lstStyle/>
          <a:p>
            <a:r>
              <a:rPr lang="en-US" sz="800" b="1" dirty="0">
                <a:latin typeface="Arial" pitchFamily="34" charset="0"/>
                <a:cs typeface="Arial" pitchFamily="34" charset="0"/>
              </a:rPr>
              <a:t>600mm</a:t>
            </a:r>
            <a:endParaRPr lang="en-IN" sz="800" b="1" dirty="0">
              <a:latin typeface="Arial" pitchFamily="34" charset="0"/>
              <a:cs typeface="Arial" pitchFamily="34" charset="0"/>
            </a:endParaRPr>
          </a:p>
        </p:txBody>
      </p:sp>
      <p:cxnSp>
        <p:nvCxnSpPr>
          <p:cNvPr id="70" name="Straight Arrow Connector 69"/>
          <p:cNvCxnSpPr/>
          <p:nvPr/>
        </p:nvCxnSpPr>
        <p:spPr>
          <a:xfrm rot="5400000">
            <a:off x="8169407" y="4562955"/>
            <a:ext cx="588022" cy="1588"/>
          </a:xfrm>
          <a:prstGeom prst="straightConnector1">
            <a:avLst/>
          </a:prstGeom>
          <a:ln>
            <a:solidFill>
              <a:schemeClr val="tx1"/>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407511" y="5214950"/>
            <a:ext cx="614271" cy="215444"/>
          </a:xfrm>
          <a:prstGeom prst="rect">
            <a:avLst/>
          </a:prstGeom>
          <a:noFill/>
        </p:spPr>
        <p:txBody>
          <a:bodyPr wrap="none" rtlCol="0">
            <a:spAutoFit/>
          </a:bodyPr>
          <a:lstStyle/>
          <a:p>
            <a:r>
              <a:rPr lang="en-US" sz="800" b="1" dirty="0">
                <a:latin typeface="Arial" pitchFamily="34" charset="0"/>
                <a:cs typeface="Arial" pitchFamily="34" charset="0"/>
              </a:rPr>
              <a:t>E - Table</a:t>
            </a:r>
            <a:endParaRPr lang="en-IN" sz="800" b="1" dirty="0">
              <a:latin typeface="Arial" pitchFamily="34" charset="0"/>
              <a:cs typeface="Arial" pitchFamily="34" charset="0"/>
            </a:endParaRPr>
          </a:p>
        </p:txBody>
      </p:sp>
      <p:sp>
        <p:nvSpPr>
          <p:cNvPr id="49" name="TextBox 48"/>
          <p:cNvSpPr txBox="1"/>
          <p:nvPr/>
        </p:nvSpPr>
        <p:spPr>
          <a:xfrm>
            <a:off x="1934290" y="1102182"/>
            <a:ext cx="1725152" cy="969496"/>
          </a:xfrm>
          <a:prstGeom prst="rect">
            <a:avLst/>
          </a:prstGeom>
          <a:noFill/>
        </p:spPr>
        <p:txBody>
          <a:bodyPr wrap="none" rtlCol="0">
            <a:spAutoFit/>
          </a:bodyPr>
          <a:lstStyle/>
          <a:p>
            <a:r>
              <a:rPr lang="en-US" sz="1000" b="1" dirty="0">
                <a:latin typeface="Arial" pitchFamily="34" charset="0"/>
                <a:cs typeface="Arial" pitchFamily="34" charset="0"/>
              </a:rPr>
              <a:t>Application</a:t>
            </a:r>
            <a:r>
              <a:rPr lang="en-US" sz="1200" dirty="0">
                <a:latin typeface="Arial" pitchFamily="34" charset="0"/>
                <a:cs typeface="Arial" pitchFamily="34" charset="0"/>
              </a:rPr>
              <a:t> </a:t>
            </a:r>
          </a:p>
          <a:p>
            <a:pPr>
              <a:buFont typeface="Wingdings" pitchFamily="2" charset="2"/>
              <a:buChar char="Ø"/>
            </a:pPr>
            <a:r>
              <a:rPr lang="en-US" sz="900" dirty="0">
                <a:latin typeface="Arial" pitchFamily="34" charset="0"/>
                <a:cs typeface="Arial" pitchFamily="34" charset="0"/>
              </a:rPr>
              <a:t> Machine feeding</a:t>
            </a:r>
          </a:p>
          <a:p>
            <a:pPr>
              <a:buFont typeface="Wingdings" pitchFamily="2" charset="2"/>
              <a:buChar char="Ø"/>
            </a:pPr>
            <a:r>
              <a:rPr lang="en-US" sz="900" dirty="0">
                <a:latin typeface="Arial" pitchFamily="34" charset="0"/>
                <a:cs typeface="Arial" pitchFamily="34" charset="0"/>
              </a:rPr>
              <a:t> Conveyor feeding</a:t>
            </a:r>
          </a:p>
          <a:p>
            <a:pPr>
              <a:buFont typeface="Wingdings" pitchFamily="2" charset="2"/>
              <a:buChar char="Ø"/>
            </a:pPr>
            <a:r>
              <a:rPr lang="en-US" sz="900" dirty="0">
                <a:latin typeface="Arial" pitchFamily="34" charset="0"/>
                <a:cs typeface="Arial" pitchFamily="34" charset="0"/>
              </a:rPr>
              <a:t> Ergonomic work station</a:t>
            </a:r>
          </a:p>
          <a:p>
            <a:pPr>
              <a:buFont typeface="Wingdings" pitchFamily="2" charset="2"/>
              <a:buChar char="Ø"/>
            </a:pPr>
            <a:r>
              <a:rPr lang="en-US" sz="900" dirty="0">
                <a:latin typeface="Arial" pitchFamily="34" charset="0"/>
                <a:cs typeface="Arial" pitchFamily="34" charset="0"/>
              </a:rPr>
              <a:t> Pallet positioner</a:t>
            </a:r>
          </a:p>
          <a:p>
            <a:pPr>
              <a:buFont typeface="Wingdings" pitchFamily="2" charset="2"/>
              <a:buChar char="Ø"/>
            </a:pPr>
            <a:r>
              <a:rPr lang="en-US" sz="900" dirty="0">
                <a:latin typeface="Arial" pitchFamily="34" charset="0"/>
                <a:cs typeface="Arial" pitchFamily="34" charset="0"/>
              </a:rPr>
              <a:t> Parts Assembly &amp; Servicing</a:t>
            </a:r>
            <a:endParaRPr lang="en-IN" sz="9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746643"/>
            <a:ext cx="7391400" cy="4739759"/>
          </a:xfrm>
          <a:prstGeom prst="rect">
            <a:avLst/>
          </a:prstGeom>
          <a:noFill/>
          <a:ln w="63500">
            <a:solidFill>
              <a:srgbClr val="000000"/>
            </a:solidFill>
          </a:ln>
        </p:spPr>
        <p:txBody>
          <a:bodyPr wrap="square" rtlCol="0">
            <a:spAutoFit/>
          </a:bodyPr>
          <a:lstStyle/>
          <a:p>
            <a:pPr algn="ctr"/>
            <a:r>
              <a:rPr lang="en-US" sz="3600" dirty="0">
                <a:solidFill>
                  <a:srgbClr val="FF0000"/>
                </a:solidFill>
                <a:latin typeface="Arial Black" pitchFamily="34" charset="0"/>
              </a:rPr>
              <a:t>Reach Us At</a:t>
            </a:r>
            <a:endParaRPr lang="en-US" sz="3600" u="sng" dirty="0">
              <a:solidFill>
                <a:srgbClr val="FF0000"/>
              </a:solidFill>
              <a:latin typeface="Arial Black" pitchFamily="34" charset="0"/>
            </a:endParaRPr>
          </a:p>
          <a:p>
            <a:pPr algn="ctr"/>
            <a:r>
              <a:rPr lang="en-US" sz="3200" b="1" dirty="0">
                <a:latin typeface="Arial Black" pitchFamily="34" charset="0"/>
                <a:cs typeface="Arial" pitchFamily="34" charset="0"/>
                <a:hlinkClick r:id="rId2"/>
              </a:rPr>
              <a:t>Info@ferrotiger.com</a:t>
            </a:r>
            <a:endParaRPr lang="en-US" sz="3200" b="1" dirty="0">
              <a:latin typeface="Arial Black" pitchFamily="34" charset="0"/>
              <a:cs typeface="Arial" pitchFamily="34" charset="0"/>
            </a:endParaRPr>
          </a:p>
          <a:p>
            <a:pPr algn="ctr"/>
            <a:r>
              <a:rPr lang="en-US" sz="3200" b="1" dirty="0">
                <a:latin typeface="Arial Black" pitchFamily="34" charset="0"/>
                <a:cs typeface="Arial" pitchFamily="34" charset="0"/>
              </a:rPr>
              <a:t>Tel: +91 821 4254600</a:t>
            </a:r>
          </a:p>
          <a:p>
            <a:pPr algn="ctr"/>
            <a:r>
              <a:rPr lang="en-US" sz="3200" b="1" dirty="0">
                <a:latin typeface="Arial Black" pitchFamily="34" charset="0"/>
                <a:cs typeface="Arial" pitchFamily="34" charset="0"/>
              </a:rPr>
              <a:t>Mob: +91 9945820878</a:t>
            </a:r>
          </a:p>
          <a:p>
            <a:pPr algn="ctr"/>
            <a:endParaRPr lang="en-US" sz="3200" b="1" dirty="0">
              <a:latin typeface="Arial Black" pitchFamily="34" charset="0"/>
              <a:cs typeface="Arial" pitchFamily="34" charset="0"/>
            </a:endParaRPr>
          </a:p>
          <a:p>
            <a:pPr algn="ctr"/>
            <a:r>
              <a:rPr lang="en-US" sz="3200" b="1" dirty="0">
                <a:latin typeface="Arial Black" pitchFamily="34" charset="0"/>
                <a:cs typeface="Arial" pitchFamily="34" charset="0"/>
              </a:rPr>
              <a:t>Ferro Foundries </a:t>
            </a:r>
            <a:r>
              <a:rPr lang="en-US" sz="3200" b="1" dirty="0" err="1">
                <a:latin typeface="Arial Black" pitchFamily="34" charset="0"/>
                <a:cs typeface="Arial" pitchFamily="34" charset="0"/>
              </a:rPr>
              <a:t>Pvt.Ltd</a:t>
            </a:r>
            <a:r>
              <a:rPr lang="en-US" sz="3200" b="1" dirty="0">
                <a:latin typeface="Arial Black" pitchFamily="34" charset="0"/>
                <a:cs typeface="Arial" pitchFamily="34" charset="0"/>
              </a:rPr>
              <a:t>.</a:t>
            </a:r>
          </a:p>
          <a:p>
            <a:pPr algn="ctr"/>
            <a:r>
              <a:rPr lang="en-US" sz="3200" b="1" dirty="0" err="1">
                <a:latin typeface="Arial Black" pitchFamily="34" charset="0"/>
                <a:cs typeface="Arial" pitchFamily="34" charset="0"/>
              </a:rPr>
              <a:t>Hunsur</a:t>
            </a:r>
            <a:r>
              <a:rPr lang="en-US" sz="3200" b="1" dirty="0">
                <a:latin typeface="Arial Black" pitchFamily="34" charset="0"/>
                <a:cs typeface="Arial" pitchFamily="34" charset="0"/>
              </a:rPr>
              <a:t> Road </a:t>
            </a:r>
            <a:r>
              <a:rPr lang="en-US" sz="3200" b="1" dirty="0" err="1">
                <a:latin typeface="Arial Black" pitchFamily="34" charset="0"/>
                <a:cs typeface="Arial" pitchFamily="34" charset="0"/>
              </a:rPr>
              <a:t>Belwadi</a:t>
            </a:r>
            <a:r>
              <a:rPr lang="en-US" sz="3200" b="1" dirty="0">
                <a:latin typeface="Arial Black" pitchFamily="34" charset="0"/>
                <a:cs typeface="Arial" pitchFamily="34" charset="0"/>
              </a:rPr>
              <a:t> P.O.</a:t>
            </a:r>
          </a:p>
          <a:p>
            <a:pPr algn="ctr"/>
            <a:r>
              <a:rPr lang="en-US" sz="3200" b="1" dirty="0">
                <a:latin typeface="Arial Black" pitchFamily="34" charset="0"/>
                <a:cs typeface="Arial" pitchFamily="34" charset="0"/>
              </a:rPr>
              <a:t>Mysore 570018</a:t>
            </a:r>
          </a:p>
          <a:p>
            <a:pPr algn="ctr"/>
            <a:r>
              <a:rPr lang="en-US" sz="3200" b="1" dirty="0">
                <a:latin typeface="Arial Black" pitchFamily="34" charset="0"/>
                <a:cs typeface="Arial" pitchFamily="34" charset="0"/>
              </a:rPr>
              <a:t>INDIA.</a:t>
            </a:r>
          </a:p>
          <a:p>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What is Ergonomics?</a:t>
            </a:r>
          </a:p>
        </p:txBody>
      </p:sp>
      <p:sp>
        <p:nvSpPr>
          <p:cNvPr id="14339"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None/>
            </a:pPr>
            <a:r>
              <a:rPr lang="en-US" altLang="en-US" sz="4800"/>
              <a:t>“designing the job to fit the worker, instead of forcing the worker to fit the job.”</a:t>
            </a:r>
          </a:p>
        </p:txBody>
      </p:sp>
    </p:spTree>
    <p:extLst>
      <p:ext uri="{BB962C8B-B14F-4D97-AF65-F5344CB8AC3E}">
        <p14:creationId xmlns:p14="http://schemas.microsoft.com/office/powerpoint/2010/main" val="3101241965"/>
      </p:ext>
    </p:extLst>
  </p:cSld>
  <p:clrMapOvr>
    <a:masterClrMapping/>
  </p:clrMapOvr>
  <p:transition>
    <p:cover dir="ru"/>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t>What is Ergonomics?</a:t>
            </a:r>
          </a:p>
        </p:txBody>
      </p:sp>
      <p:sp>
        <p:nvSpPr>
          <p:cNvPr id="16387"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buFont typeface="Wingdings" panose="05000000000000000000" pitchFamily="2" charset="2"/>
              <a:buChar char="Ø"/>
            </a:pPr>
            <a:r>
              <a:rPr lang="en-US" altLang="en-US"/>
              <a:t>Ideally, ergonomics </a:t>
            </a:r>
          </a:p>
          <a:p>
            <a:pPr lvl="1">
              <a:buSzPct val="75000"/>
            </a:pPr>
            <a:r>
              <a:rPr lang="en-US" altLang="en-US"/>
              <a:t>Makes the job safer by preventing injury and illness</a:t>
            </a:r>
          </a:p>
          <a:p>
            <a:pPr lvl="1">
              <a:buSzPct val="75000"/>
            </a:pPr>
            <a:r>
              <a:rPr lang="en-US" altLang="en-US"/>
              <a:t>Makes the job easier by adjusting the job to the worker</a:t>
            </a:r>
          </a:p>
          <a:p>
            <a:pPr lvl="1">
              <a:buSzPct val="75000"/>
            </a:pPr>
            <a:r>
              <a:rPr lang="en-US" altLang="en-US"/>
              <a:t>Makes the job more pleasant by reducing physical and mental stress</a:t>
            </a:r>
          </a:p>
          <a:p>
            <a:pPr lvl="1">
              <a:buSzPct val="75000"/>
            </a:pPr>
            <a:r>
              <a:rPr lang="en-US" altLang="en-US"/>
              <a:t>Saves money</a:t>
            </a:r>
          </a:p>
        </p:txBody>
      </p:sp>
    </p:spTree>
    <p:extLst>
      <p:ext uri="{BB962C8B-B14F-4D97-AF65-F5344CB8AC3E}">
        <p14:creationId xmlns:p14="http://schemas.microsoft.com/office/powerpoint/2010/main" val="2834918541"/>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76200"/>
            <a:ext cx="7772400" cy="533400"/>
          </a:xfrm>
        </p:spPr>
        <p:txBody>
          <a:bodyPr>
            <a:normAutofit fontScale="90000"/>
          </a:bodyPr>
          <a:lstStyle/>
          <a:p>
            <a:r>
              <a:rPr lang="en-US" altLang="en-US" sz="4000">
                <a:latin typeface="Arial" panose="020B0604020202020204" pitchFamily="34" charset="0"/>
              </a:rPr>
              <a:t>Analyzing Workplace Hazards</a:t>
            </a:r>
          </a:p>
        </p:txBody>
      </p:sp>
      <p:sp>
        <p:nvSpPr>
          <p:cNvPr id="6147" name="Rectangle 3"/>
          <p:cNvSpPr>
            <a:spLocks noGrp="1" noChangeArrowheads="1"/>
          </p:cNvSpPr>
          <p:nvPr>
            <p:ph type="body" idx="1"/>
          </p:nvPr>
        </p:nvSpPr>
        <p:spPr>
          <a:xfrm>
            <a:off x="228600" y="762000"/>
            <a:ext cx="6705600" cy="5715000"/>
          </a:xfrm>
        </p:spPr>
        <p:txBody>
          <a:bodyPr/>
          <a:lstStyle/>
          <a:p>
            <a:pPr>
              <a:lnSpc>
                <a:spcPct val="105000"/>
              </a:lnSpc>
            </a:pPr>
            <a:r>
              <a:rPr lang="en-US" altLang="en-US" sz="2400">
                <a:latin typeface="Arial" panose="020B0604020202020204" pitchFamily="34" charset="0"/>
              </a:rPr>
              <a:t>Fixed or awkward work postures for more than a total of 2 hrs, such as bending, bent wrist, kneeling, twisting, or squatting.</a:t>
            </a:r>
          </a:p>
          <a:p>
            <a:pPr>
              <a:lnSpc>
                <a:spcPct val="105000"/>
              </a:lnSpc>
            </a:pPr>
            <a:r>
              <a:rPr lang="en-US" altLang="en-US" sz="2400">
                <a:latin typeface="Arial" panose="020B0604020202020204" pitchFamily="34" charset="0"/>
              </a:rPr>
              <a:t>Use of vibration or impact tools.</a:t>
            </a:r>
          </a:p>
          <a:p>
            <a:pPr>
              <a:lnSpc>
                <a:spcPct val="105000"/>
              </a:lnSpc>
            </a:pPr>
            <a:r>
              <a:rPr lang="en-US" altLang="en-US" sz="2400">
                <a:latin typeface="Arial" panose="020B0604020202020204" pitchFamily="34" charset="0"/>
              </a:rPr>
              <a:t>Lifting more than 35kgs  once during the work shift or 20kgs  more than 10 times /day.</a:t>
            </a:r>
          </a:p>
          <a:p>
            <a:pPr>
              <a:lnSpc>
                <a:spcPct val="105000"/>
              </a:lnSpc>
            </a:pPr>
            <a:r>
              <a:rPr lang="en-US" altLang="en-US" sz="2400">
                <a:latin typeface="Arial" panose="020B0604020202020204" pitchFamily="34" charset="0"/>
              </a:rPr>
              <a:t>Lifting more than 25lbs above shoulders, below knees or at length more than 25 times per day.</a:t>
            </a:r>
          </a:p>
          <a:p>
            <a:pPr>
              <a:lnSpc>
                <a:spcPct val="105000"/>
              </a:lnSpc>
            </a:pPr>
            <a:r>
              <a:rPr lang="en-US" altLang="en-US" sz="2400">
                <a:latin typeface="Arial" panose="020B0604020202020204" pitchFamily="34" charset="0"/>
              </a:rPr>
              <a:t>Workers complaints of physical aches and pains related to their work assignments.</a:t>
            </a:r>
          </a:p>
        </p:txBody>
      </p:sp>
      <p:pic>
        <p:nvPicPr>
          <p:cNvPr id="6149" name="Picture 5" descr="triang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5" y="1828800"/>
            <a:ext cx="2447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61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38200" y="0"/>
            <a:ext cx="7772400" cy="1143000"/>
          </a:xfrm>
        </p:spPr>
        <p:txBody>
          <a:bodyPr/>
          <a:lstStyle/>
          <a:p>
            <a:r>
              <a:rPr lang="en-US" altLang="en-US"/>
              <a:t>Back Injuries</a:t>
            </a:r>
          </a:p>
        </p:txBody>
      </p:sp>
      <p:sp>
        <p:nvSpPr>
          <p:cNvPr id="39939" name="Rectangle 3"/>
          <p:cNvSpPr>
            <a:spLocks noGrp="1" noChangeArrowheads="1"/>
          </p:cNvSpPr>
          <p:nvPr>
            <p:ph type="body" idx="1"/>
          </p:nvPr>
        </p:nvSpPr>
        <p:spPr>
          <a:xfrm>
            <a:off x="685800" y="1295400"/>
            <a:ext cx="7924800" cy="5257800"/>
          </a:xfrm>
        </p:spPr>
        <p:txBody>
          <a:bodyPr/>
          <a:lstStyle/>
          <a:p>
            <a:pPr>
              <a:lnSpc>
                <a:spcPct val="90000"/>
              </a:lnSpc>
            </a:pPr>
            <a:r>
              <a:rPr lang="en-US" altLang="en-US" sz="2800"/>
              <a:t>Back injuries are some of the most common and costly injuries in the work place</a:t>
            </a:r>
          </a:p>
          <a:p>
            <a:pPr>
              <a:lnSpc>
                <a:spcPct val="90000"/>
              </a:lnSpc>
              <a:buFontTx/>
              <a:buNone/>
            </a:pPr>
            <a:endParaRPr lang="en-US" altLang="en-US" sz="2800"/>
          </a:p>
          <a:p>
            <a:pPr>
              <a:lnSpc>
                <a:spcPct val="90000"/>
              </a:lnSpc>
            </a:pPr>
            <a:r>
              <a:rPr lang="en-US" altLang="en-US" sz="2800"/>
              <a:t>An estimated 80% of Americans will suffer a back injury at some time in their life</a:t>
            </a:r>
          </a:p>
          <a:p>
            <a:pPr>
              <a:lnSpc>
                <a:spcPct val="90000"/>
              </a:lnSpc>
              <a:buFontTx/>
              <a:buNone/>
            </a:pPr>
            <a:endParaRPr lang="en-US" altLang="en-US" sz="2800"/>
          </a:p>
          <a:p>
            <a:pPr>
              <a:lnSpc>
                <a:spcPct val="90000"/>
              </a:lnSpc>
            </a:pPr>
            <a:r>
              <a:rPr lang="en-US" altLang="en-US" sz="2800"/>
              <a:t>Low back pain most commonly occurs in people aged 30 to 50 years old</a:t>
            </a:r>
          </a:p>
          <a:p>
            <a:pPr>
              <a:lnSpc>
                <a:spcPct val="90000"/>
              </a:lnSpc>
            </a:pPr>
            <a:endParaRPr lang="en-US" altLang="en-US" sz="2800"/>
          </a:p>
          <a:p>
            <a:pPr>
              <a:lnSpc>
                <a:spcPct val="90000"/>
              </a:lnSpc>
            </a:pPr>
            <a:r>
              <a:rPr lang="en-US" altLang="en-US" sz="2800"/>
              <a:t>Back injuries cause loss of work and cost billions of dollars per year</a:t>
            </a:r>
            <a:endParaRPr lang="en-US" altLang="en-US"/>
          </a:p>
          <a:p>
            <a:pPr>
              <a:lnSpc>
                <a:spcPct val="90000"/>
              </a:lnSpc>
            </a:pPr>
            <a:endParaRPr lang="en-US" altLang="en-US" sz="2800"/>
          </a:p>
        </p:txBody>
      </p:sp>
    </p:spTree>
    <p:extLst>
      <p:ext uri="{BB962C8B-B14F-4D97-AF65-F5344CB8AC3E}">
        <p14:creationId xmlns:p14="http://schemas.microsoft.com/office/powerpoint/2010/main" val="26939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Lower back in arched position</a:t>
            </a:r>
          </a:p>
        </p:txBody>
      </p:sp>
      <p:sp>
        <p:nvSpPr>
          <p:cNvPr id="36867" name="Rectangle 3"/>
          <p:cNvSpPr>
            <a:spLocks noGrp="1" noChangeArrowheads="1"/>
          </p:cNvSpPr>
          <p:nvPr>
            <p:ph type="body" sz="half" idx="1"/>
          </p:nvPr>
        </p:nvSpPr>
        <p:spPr>
          <a:xfrm>
            <a:off x="685800" y="1828800"/>
            <a:ext cx="4648200" cy="4267200"/>
          </a:xfrm>
          <a:noFill/>
          <a:ln/>
        </p:spPr>
        <p:txBody>
          <a:bodyPr/>
          <a:lstStyle/>
          <a:p>
            <a:r>
              <a:rPr lang="en-US" altLang="en-US" sz="2800"/>
              <a:t>Keep the lower back in its normal, “arched” position while lifting </a:t>
            </a:r>
            <a:r>
              <a:rPr lang="en-US" altLang="en-US" sz="2400" i="1">
                <a:solidFill>
                  <a:schemeClr val="hlink"/>
                </a:solidFill>
              </a:rPr>
              <a:t>(</a:t>
            </a:r>
            <a:r>
              <a:rPr lang="en-US" altLang="en-US" sz="2400" i="1"/>
              <a:t>With back arched, forces are more evenly distributed on the support structures)</a:t>
            </a:r>
          </a:p>
        </p:txBody>
      </p:sp>
      <p:pic>
        <p:nvPicPr>
          <p:cNvPr id="36868" name="Picture 4" descr="S:\Stock photos, by topic\Safety\ergonomics\spine.gif"/>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b="4225"/>
          <a:stretch>
            <a:fillRect/>
          </a:stretch>
        </p:blipFill>
        <p:spPr>
          <a:xfrm>
            <a:off x="6248400" y="1447800"/>
            <a:ext cx="1690688"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595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7772400" cy="1143000"/>
          </a:xfrm>
        </p:spPr>
        <p:txBody>
          <a:bodyPr/>
          <a:lstStyle/>
          <a:p>
            <a:r>
              <a:rPr lang="en-US" altLang="en-US"/>
              <a:t>Awkward Loads</a:t>
            </a:r>
          </a:p>
        </p:txBody>
      </p:sp>
      <p:sp>
        <p:nvSpPr>
          <p:cNvPr id="35843" name="Rectangle 3"/>
          <p:cNvSpPr>
            <a:spLocks noGrp="1" noChangeArrowheads="1"/>
          </p:cNvSpPr>
          <p:nvPr>
            <p:ph type="body" sz="half" idx="2"/>
          </p:nvPr>
        </p:nvSpPr>
        <p:spPr>
          <a:xfrm>
            <a:off x="5867400" y="1143000"/>
            <a:ext cx="2590800" cy="4953000"/>
          </a:xfrm>
        </p:spPr>
        <p:txBody>
          <a:bodyPr/>
          <a:lstStyle/>
          <a:p>
            <a:r>
              <a:rPr lang="en-US" altLang="en-US" sz="2800"/>
              <a:t>It is better to drop a heavy or awkward load rather than risk an injury by jerking or moving incorrectly</a:t>
            </a:r>
          </a:p>
        </p:txBody>
      </p:sp>
      <p:pic>
        <p:nvPicPr>
          <p:cNvPr id="35844" name="Picture 4" descr="S:\Sue\Back Safety\3\MVC-013F.JPG"/>
          <p:cNvPicPr>
            <a:picLocks noChangeAspect="1" noChangeArrowheads="1"/>
          </p:cNvPicPr>
          <p:nvPr>
            <p:ph type="clipArt" sz="half" idx="1"/>
          </p:nvPr>
        </p:nvPicPr>
        <p:blipFill>
          <a:blip r:embed="rId2">
            <a:lum bright="18000" contrast="12000"/>
            <a:extLst>
              <a:ext uri="{28A0092B-C50C-407E-A947-70E740481C1C}">
                <a14:useLocalDpi xmlns:a14="http://schemas.microsoft.com/office/drawing/2010/main" val="0"/>
              </a:ext>
            </a:extLst>
          </a:blip>
          <a:srcRect/>
          <a:stretch>
            <a:fillRect/>
          </a:stretch>
        </p:blipFill>
        <p:spPr>
          <a:xfrm>
            <a:off x="685800" y="1447800"/>
            <a:ext cx="4451350" cy="4529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12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r>
              <a:rPr lang="en-US" altLang="en-US"/>
              <a:t>Lifting</a:t>
            </a:r>
          </a:p>
        </p:txBody>
      </p:sp>
      <p:sp>
        <p:nvSpPr>
          <p:cNvPr id="37891" name="Rectangle 3"/>
          <p:cNvSpPr>
            <a:spLocks noGrp="1" noChangeArrowheads="1"/>
          </p:cNvSpPr>
          <p:nvPr>
            <p:ph type="body" sz="half" idx="2"/>
          </p:nvPr>
        </p:nvSpPr>
        <p:spPr/>
        <p:txBody>
          <a:bodyPr/>
          <a:lstStyle/>
          <a:p>
            <a:r>
              <a:rPr lang="en-US" altLang="en-US" sz="2800"/>
              <a:t>Bring the load as close to the body as possible and no more than waist high.  </a:t>
            </a:r>
            <a:r>
              <a:rPr lang="en-US" altLang="en-US" sz="2000" i="1"/>
              <a:t>(The closer to your spine, the less force it exerts on your back.)</a:t>
            </a:r>
          </a:p>
          <a:p>
            <a:endParaRPr lang="en-US" altLang="en-US" sz="2800"/>
          </a:p>
        </p:txBody>
      </p:sp>
      <p:pic>
        <p:nvPicPr>
          <p:cNvPr id="37892" name="Picture 4" descr="S:\Sue\Back Safety\2\MVC-003F.JPG"/>
          <p:cNvPicPr>
            <a:picLocks noChangeAspect="1" noChangeArrowheads="1"/>
          </p:cNvPicPr>
          <p:nvPr>
            <p:ph type="clipArt" sz="half" idx="1"/>
          </p:nvPr>
        </p:nvPicPr>
        <p:blipFill>
          <a:blip r:embed="rId2">
            <a:lum bright="12000" contrast="18000"/>
            <a:extLst>
              <a:ext uri="{28A0092B-C50C-407E-A947-70E740481C1C}">
                <a14:useLocalDpi xmlns:a14="http://schemas.microsoft.com/office/drawing/2010/main" val="0"/>
              </a:ext>
            </a:extLst>
          </a:blip>
          <a:srcRect/>
          <a:stretch>
            <a:fillRect/>
          </a:stretch>
        </p:blipFill>
        <p:spPr>
          <a:xfrm>
            <a:off x="425450" y="1143000"/>
            <a:ext cx="370205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476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TotalTime>
  <Words>1394</Words>
  <Application>Microsoft Office PowerPoint</Application>
  <PresentationFormat>On-screen Show (4:3)</PresentationFormat>
  <Paragraphs>208</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Black</vt:lpstr>
      <vt:lpstr>Calibri</vt:lpstr>
      <vt:lpstr>Tahoma</vt:lpstr>
      <vt:lpstr>Times New Roman</vt:lpstr>
      <vt:lpstr>Verdana</vt:lpstr>
      <vt:lpstr>Wingdings</vt:lpstr>
      <vt:lpstr>Office Theme</vt:lpstr>
      <vt:lpstr>Ergonomics</vt:lpstr>
      <vt:lpstr>What is Ergonomics?</vt:lpstr>
      <vt:lpstr>What is Ergonomics?</vt:lpstr>
      <vt:lpstr>What is Ergonomics?</vt:lpstr>
      <vt:lpstr>Analyzing Workplace Hazards</vt:lpstr>
      <vt:lpstr>Back Injuries</vt:lpstr>
      <vt:lpstr>Lower back in arched position</vt:lpstr>
      <vt:lpstr>Awkward Loads</vt:lpstr>
      <vt:lpstr>Lifting</vt:lpstr>
      <vt:lpstr>Steps to Prevent Back Injuries</vt:lpstr>
      <vt:lpstr>What’s Wrong in This Picture?</vt:lpstr>
      <vt:lpstr>Lifting</vt:lpstr>
      <vt:lpstr>Steps to Prevent Back Injuries</vt:lpstr>
      <vt:lpstr>Lowering from a High Place</vt:lpstr>
      <vt:lpstr>What’s Wrong in This Picture?</vt:lpstr>
      <vt:lpstr>Ask for Help</vt:lpstr>
      <vt:lpstr>Awkward Postures</vt:lpstr>
      <vt:lpstr>Office Ergonomics</vt:lpstr>
      <vt:lpstr>Static Postures   Holding the same position or using the same muscles for extended periods of time</vt:lpstr>
      <vt:lpstr>Compression   Soft tissue is compressed between the bone and a hard or sharp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Haider</dc:creator>
  <cp:lastModifiedBy>Haider</cp:lastModifiedBy>
  <cp:revision>106</cp:revision>
  <dcterms:created xsi:type="dcterms:W3CDTF">2016-04-16T09:36:42Z</dcterms:created>
  <dcterms:modified xsi:type="dcterms:W3CDTF">2016-07-13T08:42:11Z</dcterms:modified>
</cp:coreProperties>
</file>